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2" r:id="rId7"/>
    <p:sldId id="263" r:id="rId8"/>
    <p:sldId id="264" r:id="rId9"/>
    <p:sldId id="280" r:id="rId10"/>
    <p:sldId id="265" r:id="rId11"/>
    <p:sldId id="266" r:id="rId12"/>
    <p:sldId id="267" r:id="rId13"/>
    <p:sldId id="268" r:id="rId14"/>
    <p:sldId id="281" r:id="rId15"/>
    <p:sldId id="269" r:id="rId16"/>
    <p:sldId id="270" r:id="rId17"/>
    <p:sldId id="271" r:id="rId18"/>
    <p:sldId id="272" r:id="rId19"/>
    <p:sldId id="273" r:id="rId20"/>
    <p:sldId id="274" r:id="rId21"/>
    <p:sldId id="275" r:id="rId22"/>
    <p:sldId id="276" r:id="rId23"/>
    <p:sldId id="277" r:id="rId24"/>
    <p:sldId id="278" r:id="rId25"/>
    <p:sldId id="279" r:id="rId26"/>
  </p:sldIdLst>
  <p:sldSz cx="14630400" cy="8229600"/>
  <p:notesSz cx="8229600" cy="14630400"/>
  <p:embeddedFontLst>
    <p:embeddedFont>
      <p:font typeface="Montserrat" panose="00000500000000000000" pitchFamily="2" charset="0"/>
      <p:regular r:id="rId28"/>
      <p:bold r:id="rId29"/>
    </p:embeddedFont>
    <p:embeddedFont>
      <p:font typeface="Montserrat Bold" panose="00000800000000000000" charset="0"/>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04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34684"/>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Gen Z Career Aspirations: A Comprehensive Analysis</a:t>
            </a:r>
            <a:endParaRPr lang="en-US" sz="4450" dirty="0"/>
          </a:p>
        </p:txBody>
      </p:sp>
      <p:sp>
        <p:nvSpPr>
          <p:cNvPr id="4" name="Text 1"/>
          <p:cNvSpPr/>
          <p:nvPr/>
        </p:nvSpPr>
        <p:spPr>
          <a:xfrm>
            <a:off x="758309" y="3985022"/>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presentation explores the findings of a research project titled "Understanding the Career Aspirations of Gen Z," providing insights into the professional goals, motivations, and expectations of Generation Z individuals entering the workforce.</a:t>
            </a:r>
            <a:endParaRPr lang="en-US" sz="1700" dirty="0"/>
          </a:p>
        </p:txBody>
      </p:sp>
      <p:sp>
        <p:nvSpPr>
          <p:cNvPr id="6" name="Text 3"/>
          <p:cNvSpPr/>
          <p:nvPr/>
        </p:nvSpPr>
        <p:spPr>
          <a:xfrm>
            <a:off x="865108" y="5756315"/>
            <a:ext cx="132874"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1213128" y="5615583"/>
            <a:ext cx="2510433" cy="379214"/>
          </a:xfrm>
          <a:prstGeom prst="rect">
            <a:avLst/>
          </a:prstGeom>
          <a:noFill/>
          <a:ln/>
        </p:spPr>
        <p:txBody>
          <a:bodyPr wrap="none" lIns="0" tIns="0" rIns="0" bIns="0" rtlCol="0" anchor="t"/>
          <a:lstStyle/>
          <a:p>
            <a:pPr marL="0" indent="0" algn="l">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Rihana Fairose</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728" y="539591"/>
            <a:ext cx="7461290" cy="643533"/>
          </a:xfrm>
          <a:prstGeom prst="rect">
            <a:avLst/>
          </a:prstGeom>
          <a:noFill/>
          <a:ln/>
        </p:spPr>
        <p:txBody>
          <a:bodyPr wrap="none" lIns="0" tIns="0" rIns="0" bIns="0" rtlCol="0" anchor="t"/>
          <a:lstStyle/>
          <a:p>
            <a:pPr marL="0" indent="0">
              <a:lnSpc>
                <a:spcPts val="5050"/>
              </a:lnSpc>
              <a:buNone/>
            </a:pPr>
            <a:r>
              <a:rPr lang="en-US" sz="4050" b="1" dirty="0">
                <a:solidFill>
                  <a:srgbClr val="7068F4"/>
                </a:solidFill>
                <a:latin typeface="Barlow Bold" pitchFamily="34" charset="0"/>
                <a:ea typeface="Barlow Bold" pitchFamily="34" charset="-122"/>
                <a:cs typeface="Barlow Bold" pitchFamily="34" charset="-120"/>
              </a:rPr>
              <a:t>Milestone 5: Data Analysis in SQL</a:t>
            </a:r>
            <a:endParaRPr lang="en-US" sz="4050" dirty="0"/>
          </a:p>
        </p:txBody>
      </p:sp>
      <p:pic>
        <p:nvPicPr>
          <p:cNvPr id="3" name="Image 0" descr="preencoded.png"/>
          <p:cNvPicPr>
            <a:picLocks noChangeAspect="1"/>
          </p:cNvPicPr>
          <p:nvPr/>
        </p:nvPicPr>
        <p:blipFill>
          <a:blip r:embed="rId3"/>
          <a:stretch>
            <a:fillRect/>
          </a:stretch>
        </p:blipFill>
        <p:spPr>
          <a:xfrm>
            <a:off x="684728" y="1696522"/>
            <a:ext cx="6384252" cy="5817512"/>
          </a:xfrm>
          <a:prstGeom prst="rect">
            <a:avLst/>
          </a:prstGeom>
        </p:spPr>
      </p:pic>
      <p:sp>
        <p:nvSpPr>
          <p:cNvPr id="4" name="Text 1"/>
          <p:cNvSpPr/>
          <p:nvPr/>
        </p:nvSpPr>
        <p:spPr>
          <a:xfrm>
            <a:off x="684728" y="6619399"/>
            <a:ext cx="3089077" cy="386120"/>
          </a:xfrm>
          <a:prstGeom prst="rect">
            <a:avLst/>
          </a:prstGeom>
          <a:noFill/>
          <a:ln/>
        </p:spPr>
        <p:txBody>
          <a:bodyPr wrap="none" lIns="0" tIns="0" rIns="0" bIns="0" rtlCol="0" anchor="t"/>
          <a:lstStyle/>
          <a:p>
            <a:pPr marL="0" indent="0">
              <a:lnSpc>
                <a:spcPts val="3000"/>
              </a:lnSpc>
              <a:buNone/>
            </a:pPr>
            <a:endParaRPr lang="en-US" sz="2400" dirty="0"/>
          </a:p>
        </p:txBody>
      </p:sp>
      <p:sp>
        <p:nvSpPr>
          <p:cNvPr id="5" name="Text 2"/>
          <p:cNvSpPr/>
          <p:nvPr/>
        </p:nvSpPr>
        <p:spPr>
          <a:xfrm>
            <a:off x="684728" y="7201138"/>
            <a:ext cx="6391870" cy="312896"/>
          </a:xfrm>
          <a:prstGeom prst="rect">
            <a:avLst/>
          </a:prstGeom>
          <a:noFill/>
          <a:ln/>
        </p:spPr>
        <p:txBody>
          <a:bodyPr wrap="none" lIns="0" tIns="0" rIns="0" bIns="0" rtlCol="0" anchor="t"/>
          <a:lstStyle/>
          <a:p>
            <a:pPr marL="0" indent="0">
              <a:lnSpc>
                <a:spcPts val="2450"/>
              </a:lnSpc>
              <a:buNone/>
            </a:pPr>
            <a:endParaRPr lang="en-US" sz="1500" dirty="0"/>
          </a:p>
        </p:txBody>
      </p:sp>
      <p:pic>
        <p:nvPicPr>
          <p:cNvPr id="6" name="Image 1" descr="preencoded.png"/>
          <p:cNvPicPr>
            <a:picLocks noChangeAspect="1"/>
          </p:cNvPicPr>
          <p:nvPr/>
        </p:nvPicPr>
        <p:blipFill>
          <a:blip r:embed="rId4"/>
          <a:stretch>
            <a:fillRect/>
          </a:stretch>
        </p:blipFill>
        <p:spPr>
          <a:xfrm>
            <a:off x="7561421" y="1696522"/>
            <a:ext cx="6384251" cy="5817512"/>
          </a:xfrm>
          <a:prstGeom prst="rect">
            <a:avLst/>
          </a:prstGeom>
        </p:spPr>
      </p:pic>
      <p:sp>
        <p:nvSpPr>
          <p:cNvPr id="7" name="Text 3"/>
          <p:cNvSpPr/>
          <p:nvPr/>
        </p:nvSpPr>
        <p:spPr>
          <a:xfrm>
            <a:off x="7561421" y="6619280"/>
            <a:ext cx="3089077" cy="386120"/>
          </a:xfrm>
          <a:prstGeom prst="rect">
            <a:avLst/>
          </a:prstGeom>
          <a:noFill/>
          <a:ln/>
        </p:spPr>
        <p:txBody>
          <a:bodyPr wrap="none" lIns="0" tIns="0" rIns="0" bIns="0" rtlCol="0" anchor="t"/>
          <a:lstStyle/>
          <a:p>
            <a:pPr marL="0" indent="0">
              <a:lnSpc>
                <a:spcPts val="3000"/>
              </a:lnSpc>
              <a:buNone/>
            </a:pPr>
            <a:endParaRPr lang="en-US" sz="2400" dirty="0"/>
          </a:p>
        </p:txBody>
      </p:sp>
      <p:sp>
        <p:nvSpPr>
          <p:cNvPr id="8" name="Text 4"/>
          <p:cNvSpPr/>
          <p:nvPr/>
        </p:nvSpPr>
        <p:spPr>
          <a:xfrm>
            <a:off x="7561421" y="7201019"/>
            <a:ext cx="6391870" cy="312896"/>
          </a:xfrm>
          <a:prstGeom prst="rect">
            <a:avLst/>
          </a:prstGeom>
          <a:noFill/>
          <a:ln/>
        </p:spPr>
        <p:txBody>
          <a:bodyPr wrap="none" lIns="0" tIns="0" rIns="0" bIns="0" rtlCol="0" anchor="t"/>
          <a:lstStyle/>
          <a:p>
            <a:pPr marL="0" indent="0">
              <a:lnSpc>
                <a:spcPts val="2450"/>
              </a:lnSpc>
              <a:buNone/>
            </a:pP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95801" y="546616"/>
            <a:ext cx="9696688" cy="653891"/>
          </a:xfrm>
          <a:prstGeom prst="rect">
            <a:avLst/>
          </a:prstGeom>
          <a:noFill/>
          <a:ln/>
        </p:spPr>
        <p:txBody>
          <a:bodyPr wrap="none" lIns="0" tIns="0" rIns="0" bIns="0" rtlCol="0" anchor="t"/>
          <a:lstStyle/>
          <a:p>
            <a:pPr marL="0" indent="0">
              <a:lnSpc>
                <a:spcPts val="5100"/>
              </a:lnSpc>
              <a:buNone/>
            </a:pPr>
            <a:r>
              <a:rPr lang="en-US" sz="4100" b="1" dirty="0">
                <a:solidFill>
                  <a:srgbClr val="7068F4"/>
                </a:solidFill>
                <a:latin typeface="Barlow Bold" pitchFamily="34" charset="0"/>
                <a:ea typeface="Barlow Bold" pitchFamily="34" charset="-122"/>
                <a:cs typeface="Barlow Bold" pitchFamily="34" charset="-120"/>
              </a:rPr>
              <a:t>Milestone 6: Executive Dashboard in Excel</a:t>
            </a:r>
            <a:endParaRPr lang="en-US" sz="4100" dirty="0"/>
          </a:p>
        </p:txBody>
      </p:sp>
      <p:pic>
        <p:nvPicPr>
          <p:cNvPr id="3" name="Image 0" descr="preencoded.png"/>
          <p:cNvPicPr>
            <a:picLocks noChangeAspect="1"/>
          </p:cNvPicPr>
          <p:nvPr/>
        </p:nvPicPr>
        <p:blipFill>
          <a:blip r:embed="rId3"/>
          <a:stretch>
            <a:fillRect/>
          </a:stretch>
        </p:blipFill>
        <p:spPr>
          <a:xfrm>
            <a:off x="695801" y="1598057"/>
            <a:ext cx="13369334" cy="6348910"/>
          </a:xfrm>
          <a:prstGeom prst="rect">
            <a:avLst/>
          </a:prstGeom>
        </p:spPr>
      </p:pic>
      <p:sp>
        <p:nvSpPr>
          <p:cNvPr id="4" name="Text 1"/>
          <p:cNvSpPr/>
          <p:nvPr/>
        </p:nvSpPr>
        <p:spPr>
          <a:xfrm>
            <a:off x="695801" y="6674882"/>
            <a:ext cx="3138964" cy="392311"/>
          </a:xfrm>
          <a:prstGeom prst="rect">
            <a:avLst/>
          </a:prstGeom>
          <a:noFill/>
          <a:ln/>
        </p:spPr>
        <p:txBody>
          <a:bodyPr wrap="none" lIns="0" tIns="0" rIns="0" bIns="0" rtlCol="0" anchor="t"/>
          <a:lstStyle/>
          <a:p>
            <a:pPr marL="0" indent="0">
              <a:lnSpc>
                <a:spcPts val="3050"/>
              </a:lnSpc>
              <a:buNone/>
            </a:pPr>
            <a:endParaRPr lang="en-US" sz="2450" dirty="0"/>
          </a:p>
        </p:txBody>
      </p:sp>
      <p:sp>
        <p:nvSpPr>
          <p:cNvPr id="5" name="Text 2"/>
          <p:cNvSpPr/>
          <p:nvPr/>
        </p:nvSpPr>
        <p:spPr>
          <a:xfrm>
            <a:off x="695801" y="7365325"/>
            <a:ext cx="13238798" cy="318135"/>
          </a:xfrm>
          <a:prstGeom prst="rect">
            <a:avLst/>
          </a:prstGeom>
          <a:noFill/>
          <a:ln/>
        </p:spPr>
        <p:txBody>
          <a:bodyPr wrap="none" lIns="0" tIns="0" rIns="0" bIns="0" rtlCol="0" anchor="t"/>
          <a:lstStyle/>
          <a:p>
            <a:pPr marL="0" indent="0">
              <a:lnSpc>
                <a:spcPts val="250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2336" y="465415"/>
            <a:ext cx="9161502" cy="556736"/>
          </a:xfrm>
          <a:prstGeom prst="rect">
            <a:avLst/>
          </a:prstGeom>
          <a:noFill/>
          <a:ln/>
        </p:spPr>
        <p:txBody>
          <a:bodyPr wrap="none" lIns="0" tIns="0" rIns="0" bIns="0" rtlCol="0" anchor="t"/>
          <a:lstStyle/>
          <a:p>
            <a:pPr marL="0" indent="0">
              <a:lnSpc>
                <a:spcPts val="4350"/>
              </a:lnSpc>
              <a:buNone/>
            </a:pPr>
            <a:r>
              <a:rPr lang="en-US" sz="3500" b="1" dirty="0">
                <a:solidFill>
                  <a:srgbClr val="7068F4"/>
                </a:solidFill>
                <a:latin typeface="Barlow Bold" pitchFamily="34" charset="0"/>
                <a:ea typeface="Barlow Bold" pitchFamily="34" charset="-122"/>
                <a:cs typeface="Barlow Bold" pitchFamily="34" charset="-120"/>
              </a:rPr>
              <a:t>Milestone 7: Functional Dashboards in PowerBI</a:t>
            </a:r>
            <a:endParaRPr lang="en-US" sz="3500" dirty="0"/>
          </a:p>
        </p:txBody>
      </p:sp>
      <p:pic>
        <p:nvPicPr>
          <p:cNvPr id="3" name="Image 0" descr="preencoded.png"/>
          <p:cNvPicPr>
            <a:picLocks noChangeAspect="1"/>
          </p:cNvPicPr>
          <p:nvPr/>
        </p:nvPicPr>
        <p:blipFill>
          <a:blip r:embed="rId3"/>
          <a:stretch>
            <a:fillRect/>
          </a:stretch>
        </p:blipFill>
        <p:spPr>
          <a:xfrm>
            <a:off x="592336" y="1360646"/>
            <a:ext cx="13445728" cy="6403539"/>
          </a:xfrm>
          <a:prstGeom prst="rect">
            <a:avLst/>
          </a:prstGeom>
        </p:spPr>
      </p:pic>
      <p:sp>
        <p:nvSpPr>
          <p:cNvPr id="4" name="Text 1"/>
          <p:cNvSpPr/>
          <p:nvPr/>
        </p:nvSpPr>
        <p:spPr>
          <a:xfrm>
            <a:off x="592336" y="6905387"/>
            <a:ext cx="2672596" cy="334089"/>
          </a:xfrm>
          <a:prstGeom prst="rect">
            <a:avLst/>
          </a:prstGeom>
          <a:noFill/>
          <a:ln/>
        </p:spPr>
        <p:txBody>
          <a:bodyPr wrap="none" lIns="0" tIns="0" rIns="0" bIns="0" rtlCol="0" anchor="t"/>
          <a:lstStyle/>
          <a:p>
            <a:pPr marL="0" indent="0">
              <a:lnSpc>
                <a:spcPts val="2600"/>
              </a:lnSpc>
              <a:buNone/>
            </a:pPr>
            <a:endParaRPr lang="en-US" sz="2100" dirty="0"/>
          </a:p>
        </p:txBody>
      </p:sp>
      <p:sp>
        <p:nvSpPr>
          <p:cNvPr id="5" name="Text 2"/>
          <p:cNvSpPr/>
          <p:nvPr/>
        </p:nvSpPr>
        <p:spPr>
          <a:xfrm>
            <a:off x="592336" y="7493318"/>
            <a:ext cx="13445728" cy="270867"/>
          </a:xfrm>
          <a:prstGeom prst="rect">
            <a:avLst/>
          </a:prstGeom>
          <a:noFill/>
          <a:ln/>
        </p:spPr>
        <p:txBody>
          <a:bodyPr wrap="none" lIns="0" tIns="0" rIns="0" bIns="0" rtlCol="0" anchor="t"/>
          <a:lstStyle/>
          <a:p>
            <a:pPr marL="0" indent="0">
              <a:lnSpc>
                <a:spcPts val="2100"/>
              </a:lnSpc>
              <a:buNone/>
            </a:pP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3859" y="309443"/>
            <a:ext cx="2961799" cy="370284"/>
          </a:xfrm>
          <a:prstGeom prst="rect">
            <a:avLst/>
          </a:prstGeom>
          <a:noFill/>
          <a:ln/>
        </p:spPr>
        <p:txBody>
          <a:bodyPr wrap="none" lIns="0" tIns="0" rIns="0" bIns="0" rtlCol="0" anchor="t"/>
          <a:lstStyle/>
          <a:p>
            <a:pPr marL="0" indent="0">
              <a:lnSpc>
                <a:spcPts val="2900"/>
              </a:lnSpc>
              <a:buNone/>
            </a:pPr>
            <a:endParaRPr lang="en-US" sz="2300" dirty="0"/>
          </a:p>
        </p:txBody>
      </p:sp>
      <p:pic>
        <p:nvPicPr>
          <p:cNvPr id="3" name="Image 0" descr="preencoded.png"/>
          <p:cNvPicPr>
            <a:picLocks noChangeAspect="1"/>
          </p:cNvPicPr>
          <p:nvPr/>
        </p:nvPicPr>
        <p:blipFill>
          <a:blip r:embed="rId3"/>
          <a:stretch>
            <a:fillRect/>
          </a:stretch>
        </p:blipFill>
        <p:spPr>
          <a:xfrm>
            <a:off x="393858" y="494584"/>
            <a:ext cx="13455145" cy="7246621"/>
          </a:xfrm>
          <a:prstGeom prst="rect">
            <a:avLst/>
          </a:prstGeom>
        </p:spPr>
      </p:pic>
      <p:sp>
        <p:nvSpPr>
          <p:cNvPr id="4" name="Text 1"/>
          <p:cNvSpPr/>
          <p:nvPr/>
        </p:nvSpPr>
        <p:spPr>
          <a:xfrm>
            <a:off x="393859" y="3778806"/>
            <a:ext cx="1777127" cy="222171"/>
          </a:xfrm>
          <a:prstGeom prst="rect">
            <a:avLst/>
          </a:prstGeom>
          <a:noFill/>
          <a:ln/>
        </p:spPr>
        <p:txBody>
          <a:bodyPr wrap="none" lIns="0" tIns="0" rIns="0" bIns="0" rtlCol="0" anchor="t"/>
          <a:lstStyle/>
          <a:p>
            <a:pPr marL="0" indent="0">
              <a:lnSpc>
                <a:spcPts val="1700"/>
              </a:lnSpc>
              <a:buNone/>
            </a:pPr>
            <a:endParaRPr lang="en-US" sz="1350" dirty="0"/>
          </a:p>
        </p:txBody>
      </p:sp>
      <p:sp>
        <p:nvSpPr>
          <p:cNvPr id="5" name="Text 2"/>
          <p:cNvSpPr/>
          <p:nvPr/>
        </p:nvSpPr>
        <p:spPr>
          <a:xfrm>
            <a:off x="393859" y="4202938"/>
            <a:ext cx="13842683" cy="180023"/>
          </a:xfrm>
          <a:prstGeom prst="rect">
            <a:avLst/>
          </a:prstGeom>
          <a:noFill/>
          <a:ln/>
        </p:spPr>
        <p:txBody>
          <a:bodyPr wrap="none" lIns="0" tIns="0" rIns="0" bIns="0" rtlCol="0" anchor="t"/>
          <a:lstStyle/>
          <a:p>
            <a:pPr marL="0" indent="0">
              <a:lnSpc>
                <a:spcPts val="1400"/>
              </a:lnSpc>
              <a:buNone/>
            </a:pPr>
            <a:endParaRPr lang="en-US" sz="850" dirty="0"/>
          </a:p>
        </p:txBody>
      </p:sp>
      <p:sp>
        <p:nvSpPr>
          <p:cNvPr id="7" name="Text 3"/>
          <p:cNvSpPr/>
          <p:nvPr/>
        </p:nvSpPr>
        <p:spPr>
          <a:xfrm>
            <a:off x="393859" y="7350323"/>
            <a:ext cx="1777127" cy="222171"/>
          </a:xfrm>
          <a:prstGeom prst="rect">
            <a:avLst/>
          </a:prstGeom>
          <a:noFill/>
          <a:ln/>
        </p:spPr>
        <p:txBody>
          <a:bodyPr wrap="none" lIns="0" tIns="0" rIns="0" bIns="0" rtlCol="0" anchor="t"/>
          <a:lstStyle/>
          <a:p>
            <a:pPr marL="0" indent="0">
              <a:lnSpc>
                <a:spcPts val="1700"/>
              </a:lnSpc>
              <a:buNone/>
            </a:pPr>
            <a:endParaRPr lang="en-US" sz="1350" dirty="0"/>
          </a:p>
        </p:txBody>
      </p:sp>
      <p:sp>
        <p:nvSpPr>
          <p:cNvPr id="8" name="Text 4"/>
          <p:cNvSpPr/>
          <p:nvPr/>
        </p:nvSpPr>
        <p:spPr>
          <a:xfrm>
            <a:off x="393859" y="7741206"/>
            <a:ext cx="13842683" cy="180023"/>
          </a:xfrm>
          <a:prstGeom prst="rect">
            <a:avLst/>
          </a:prstGeom>
          <a:noFill/>
          <a:ln/>
        </p:spPr>
        <p:txBody>
          <a:bodyPr wrap="none" lIns="0" tIns="0" rIns="0" bIns="0" rtlCol="0" anchor="t"/>
          <a:lstStyle/>
          <a:p>
            <a:pPr marL="0" indent="0">
              <a:lnSpc>
                <a:spcPts val="1400"/>
              </a:lnSpc>
              <a:buNone/>
            </a:pPr>
            <a:endParaRPr lang="en-US" sz="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2370AA17-ED55-71E3-1FAD-2D313D914810}"/>
              </a:ext>
            </a:extLst>
          </p:cNvPr>
          <p:cNvPicPr>
            <a:picLocks noChangeAspect="1"/>
          </p:cNvPicPr>
          <p:nvPr/>
        </p:nvPicPr>
        <p:blipFill>
          <a:blip r:embed="rId2"/>
          <a:stretch>
            <a:fillRect/>
          </a:stretch>
        </p:blipFill>
        <p:spPr>
          <a:xfrm>
            <a:off x="498764" y="365760"/>
            <a:ext cx="13459968" cy="7488756"/>
          </a:xfrm>
          <a:prstGeom prst="rect">
            <a:avLst/>
          </a:prstGeom>
        </p:spPr>
      </p:pic>
    </p:spTree>
    <p:extLst>
      <p:ext uri="{BB962C8B-B14F-4D97-AF65-F5344CB8AC3E}">
        <p14:creationId xmlns:p14="http://schemas.microsoft.com/office/powerpoint/2010/main" val="208609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1"/>
            <a:ext cx="14630400" cy="3142211"/>
          </a:xfrm>
          <a:prstGeom prst="rect">
            <a:avLst/>
          </a:prstGeom>
        </p:spPr>
      </p:pic>
      <p:sp>
        <p:nvSpPr>
          <p:cNvPr id="3" name="Text 0"/>
          <p:cNvSpPr/>
          <p:nvPr/>
        </p:nvSpPr>
        <p:spPr>
          <a:xfrm>
            <a:off x="758309" y="3544967"/>
            <a:ext cx="9222820"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Company Preferences</a:t>
            </a:r>
            <a:endParaRPr lang="en-US" sz="4450" dirty="0"/>
          </a:p>
        </p:txBody>
      </p:sp>
      <p:sp>
        <p:nvSpPr>
          <p:cNvPr id="4" name="Shape 1"/>
          <p:cNvSpPr/>
          <p:nvPr/>
        </p:nvSpPr>
        <p:spPr>
          <a:xfrm>
            <a:off x="758309" y="48263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5" name="Text 2"/>
          <p:cNvSpPr/>
          <p:nvPr/>
        </p:nvSpPr>
        <p:spPr>
          <a:xfrm>
            <a:off x="941427" y="4898946"/>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482631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Startups</a:t>
            </a:r>
            <a:endParaRPr lang="en-US" sz="2200" dirty="0"/>
          </a:p>
        </p:txBody>
      </p:sp>
      <p:sp>
        <p:nvSpPr>
          <p:cNvPr id="7" name="Text 4"/>
          <p:cNvSpPr/>
          <p:nvPr/>
        </p:nvSpPr>
        <p:spPr>
          <a:xfrm>
            <a:off x="1462326" y="5312450"/>
            <a:ext cx="3522821"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 Z prefers startups for their innovation, flexibility, and opportunities to take on diverse roles. They value fast growth, creativity, and a dynamic work environment.</a:t>
            </a:r>
            <a:endParaRPr lang="en-US" sz="1700" dirty="0"/>
          </a:p>
        </p:txBody>
      </p:sp>
      <p:sp>
        <p:nvSpPr>
          <p:cNvPr id="8" name="Shape 5"/>
          <p:cNvSpPr/>
          <p:nvPr/>
        </p:nvSpPr>
        <p:spPr>
          <a:xfrm>
            <a:off x="5201722" y="48263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9" name="Text 6"/>
          <p:cNvSpPr/>
          <p:nvPr/>
        </p:nvSpPr>
        <p:spPr>
          <a:xfrm>
            <a:off x="5349597" y="4898946"/>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905738" y="482631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Mid-Size Companies</a:t>
            </a:r>
            <a:endParaRPr lang="en-US" sz="2200" dirty="0"/>
          </a:p>
        </p:txBody>
      </p:sp>
      <p:sp>
        <p:nvSpPr>
          <p:cNvPr id="11" name="Text 8"/>
          <p:cNvSpPr/>
          <p:nvPr/>
        </p:nvSpPr>
        <p:spPr>
          <a:xfrm>
            <a:off x="5905738" y="5312450"/>
            <a:ext cx="3522821" cy="208026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These companies offer a balance between stability and agility. Gen Z finds them appealing for structured career growth, better resources, and a collaborative culture..</a:t>
            </a:r>
            <a:endParaRPr lang="en-US" sz="1700" dirty="0"/>
          </a:p>
        </p:txBody>
      </p:sp>
      <p:sp>
        <p:nvSpPr>
          <p:cNvPr id="12" name="Shape 9"/>
          <p:cNvSpPr/>
          <p:nvPr/>
        </p:nvSpPr>
        <p:spPr>
          <a:xfrm>
            <a:off x="9645134" y="482631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3" name="Text 10"/>
          <p:cNvSpPr/>
          <p:nvPr/>
        </p:nvSpPr>
        <p:spPr>
          <a:xfrm>
            <a:off x="9796463" y="4898946"/>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0349151" y="482631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Corporations</a:t>
            </a:r>
            <a:endParaRPr lang="en-US" sz="2200" dirty="0"/>
          </a:p>
        </p:txBody>
      </p:sp>
      <p:sp>
        <p:nvSpPr>
          <p:cNvPr id="15" name="Text 12"/>
          <p:cNvSpPr/>
          <p:nvPr/>
        </p:nvSpPr>
        <p:spPr>
          <a:xfrm>
            <a:off x="10349151" y="5312449"/>
            <a:ext cx="3522821" cy="2401761"/>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Large multinational corporations provide security, strong brand reputation, and global exposure. Gen Z sees them as a way to gain experience and credibility in their careers.</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486400" cy="8229599"/>
          </a:xfrm>
          <a:prstGeom prst="rect">
            <a:avLst/>
          </a:prstGeom>
        </p:spPr>
      </p:pic>
      <p:sp>
        <p:nvSpPr>
          <p:cNvPr id="3" name="Text 0"/>
          <p:cNvSpPr/>
          <p:nvPr/>
        </p:nvSpPr>
        <p:spPr>
          <a:xfrm>
            <a:off x="6139696" y="609481"/>
            <a:ext cx="7357705" cy="614005"/>
          </a:xfrm>
          <a:prstGeom prst="rect">
            <a:avLst/>
          </a:prstGeom>
          <a:noFill/>
          <a:ln/>
        </p:spPr>
        <p:txBody>
          <a:bodyPr wrap="none" lIns="0" tIns="0" rIns="0" bIns="0" rtlCol="0" anchor="t"/>
          <a:lstStyle/>
          <a:p>
            <a:pPr marL="0" indent="0">
              <a:lnSpc>
                <a:spcPts val="4800"/>
              </a:lnSpc>
              <a:buNone/>
            </a:pPr>
            <a:r>
              <a:rPr lang="en-US" sz="3850" b="1" dirty="0">
                <a:solidFill>
                  <a:srgbClr val="7068F4"/>
                </a:solidFill>
                <a:latin typeface="Barlow Bold" pitchFamily="34" charset="0"/>
                <a:ea typeface="Barlow Bold" pitchFamily="34" charset="-122"/>
                <a:cs typeface="Barlow Bold" pitchFamily="34" charset="-120"/>
              </a:rPr>
              <a:t>Key Findings: Influencing Factors</a:t>
            </a:r>
            <a:endParaRPr lang="en-US" sz="3850" dirty="0"/>
          </a:p>
        </p:txBody>
      </p:sp>
      <p:sp>
        <p:nvSpPr>
          <p:cNvPr id="4" name="Shape 1"/>
          <p:cNvSpPr/>
          <p:nvPr/>
        </p:nvSpPr>
        <p:spPr>
          <a:xfrm>
            <a:off x="6139696" y="1503402"/>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5" name="Text 2"/>
          <p:cNvSpPr/>
          <p:nvPr/>
        </p:nvSpPr>
        <p:spPr>
          <a:xfrm>
            <a:off x="6326267" y="1689973"/>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rPr>
              <a:t>Parents (7.24K)</a:t>
            </a:r>
            <a:endParaRPr lang="en-US" sz="1900" dirty="0"/>
          </a:p>
        </p:txBody>
      </p:sp>
      <p:sp>
        <p:nvSpPr>
          <p:cNvPr id="6" name="Text 3"/>
          <p:cNvSpPr/>
          <p:nvPr/>
        </p:nvSpPr>
        <p:spPr>
          <a:xfrm>
            <a:off x="6326267" y="2108835"/>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Parents play the most significant role in shaping Gen Z's career decisions, often guiding them based on personal experiences, values, and stability concerns.</a:t>
            </a:r>
            <a:endParaRPr lang="en-US" sz="1450" dirty="0"/>
          </a:p>
        </p:txBody>
      </p:sp>
      <p:sp>
        <p:nvSpPr>
          <p:cNvPr id="7" name="Shape 4"/>
          <p:cNvSpPr/>
          <p:nvPr/>
        </p:nvSpPr>
        <p:spPr>
          <a:xfrm>
            <a:off x="6139696" y="3079194"/>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8" name="Text 5"/>
          <p:cNvSpPr/>
          <p:nvPr/>
        </p:nvSpPr>
        <p:spPr>
          <a:xfrm>
            <a:off x="6326267" y="3265765"/>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World Leaders (4.27K)</a:t>
            </a:r>
            <a:endParaRPr lang="en-US" sz="1900" dirty="0"/>
          </a:p>
        </p:txBody>
      </p:sp>
      <p:sp>
        <p:nvSpPr>
          <p:cNvPr id="9" name="Text 6"/>
          <p:cNvSpPr/>
          <p:nvPr/>
        </p:nvSpPr>
        <p:spPr>
          <a:xfrm>
            <a:off x="6326267" y="3684627"/>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Global figures, including political and business leaders, inspire career aspirations through their leadership, success, and impact on society.</a:t>
            </a:r>
            <a:endParaRPr lang="en-US" sz="1450" dirty="0"/>
          </a:p>
        </p:txBody>
      </p:sp>
      <p:sp>
        <p:nvSpPr>
          <p:cNvPr id="10" name="Shape 7"/>
          <p:cNvSpPr/>
          <p:nvPr/>
        </p:nvSpPr>
        <p:spPr>
          <a:xfrm>
            <a:off x="6139696" y="4654987"/>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11" name="Text 8"/>
          <p:cNvSpPr/>
          <p:nvPr/>
        </p:nvSpPr>
        <p:spPr>
          <a:xfrm>
            <a:off x="6326267" y="4841558"/>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Social Media (3.49K)</a:t>
            </a:r>
            <a:endParaRPr lang="en-US" sz="1900" dirty="0"/>
          </a:p>
        </p:txBody>
      </p:sp>
      <p:sp>
        <p:nvSpPr>
          <p:cNvPr id="12" name="Text 9"/>
          <p:cNvSpPr/>
          <p:nvPr/>
        </p:nvSpPr>
        <p:spPr>
          <a:xfrm>
            <a:off x="6326267" y="5260419"/>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 Platforms like LinkedIn, YouTube, and Instagram expose Gen Z to diverse career paths, trends, and opportunities, influencing their choices through content and success.</a:t>
            </a:r>
            <a:endParaRPr lang="en-US" sz="1450" dirty="0"/>
          </a:p>
        </p:txBody>
      </p:sp>
      <p:sp>
        <p:nvSpPr>
          <p:cNvPr id="13" name="Shape 10"/>
          <p:cNvSpPr/>
          <p:nvPr/>
        </p:nvSpPr>
        <p:spPr>
          <a:xfrm>
            <a:off x="6139696" y="6230779"/>
            <a:ext cx="7837408" cy="1389221"/>
          </a:xfrm>
          <a:prstGeom prst="roundRect">
            <a:avLst>
              <a:gd name="adj" fmla="val 12093"/>
            </a:avLst>
          </a:prstGeom>
          <a:solidFill>
            <a:srgbClr val="EEEFF5"/>
          </a:solidFill>
          <a:ln/>
          <a:effectLst>
            <a:outerShdw blurRad="45720" dist="22860" dir="13500000" algn="bl" rotWithShape="0">
              <a:srgbClr val="FFFFFF">
                <a:alpha val="70000"/>
              </a:srgbClr>
            </a:outerShdw>
          </a:effectLst>
        </p:spPr>
      </p:sp>
      <p:sp>
        <p:nvSpPr>
          <p:cNvPr id="14" name="Text 11"/>
          <p:cNvSpPr/>
          <p:nvPr/>
        </p:nvSpPr>
        <p:spPr>
          <a:xfrm>
            <a:off x="6326267" y="6417350"/>
            <a:ext cx="2456140" cy="306943"/>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Influencers (3.10K)</a:t>
            </a:r>
            <a:endParaRPr lang="en-US" sz="1900" dirty="0"/>
          </a:p>
        </p:txBody>
      </p:sp>
      <p:sp>
        <p:nvSpPr>
          <p:cNvPr id="15" name="Text 12"/>
          <p:cNvSpPr/>
          <p:nvPr/>
        </p:nvSpPr>
        <p:spPr>
          <a:xfrm>
            <a:off x="6326267" y="6836212"/>
            <a:ext cx="7464266" cy="59721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Digital content creators and industry experts shape career interests by sharing experiences, insights, and unconventional job opportunities.</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16378" y="-1"/>
            <a:ext cx="14746778" cy="2103120"/>
          </a:xfrm>
          <a:prstGeom prst="rect">
            <a:avLst/>
          </a:prstGeom>
        </p:spPr>
      </p:pic>
      <p:sp>
        <p:nvSpPr>
          <p:cNvPr id="3" name="Text 0"/>
          <p:cNvSpPr/>
          <p:nvPr/>
        </p:nvSpPr>
        <p:spPr>
          <a:xfrm>
            <a:off x="758309" y="4912096"/>
            <a:ext cx="8581311"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Salary Expectations</a:t>
            </a:r>
            <a:endParaRPr lang="en-US" sz="4450" dirty="0"/>
          </a:p>
        </p:txBody>
      </p:sp>
      <p:sp>
        <p:nvSpPr>
          <p:cNvPr id="4" name="Text 1"/>
          <p:cNvSpPr/>
          <p:nvPr/>
        </p:nvSpPr>
        <p:spPr>
          <a:xfrm>
            <a:off x="758309" y="5849974"/>
            <a:ext cx="13113782" cy="1348848"/>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Gen Z's salary expectations are influenced by factors such as industry, experience, and location.</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Technology and finance industries tend to have higher salary expectations compared to other sectors.</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As Freshers they expect starting salary as 3 lakhs to 5 lakhs per annum. </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After 5 years the expected salary raises upto 18 lakhs per annum</a:t>
            </a:r>
            <a:endParaRPr lang="en-US" sz="1700" dirty="0"/>
          </a:p>
        </p:txBody>
      </p:sp>
      <p:pic>
        <p:nvPicPr>
          <p:cNvPr id="6" name="Picture 5" descr="A graph with numbers and a line">
            <a:extLst>
              <a:ext uri="{FF2B5EF4-FFF2-40B4-BE49-F238E27FC236}">
                <a16:creationId xmlns:a16="http://schemas.microsoft.com/office/drawing/2014/main" id="{DD8A9E97-062C-F7D9-79C6-611F84A26659}"/>
              </a:ext>
            </a:extLst>
          </p:cNvPr>
          <p:cNvPicPr>
            <a:picLocks noChangeAspect="1"/>
          </p:cNvPicPr>
          <p:nvPr/>
        </p:nvPicPr>
        <p:blipFill>
          <a:blip r:embed="rId4"/>
          <a:stretch>
            <a:fillRect/>
          </a:stretch>
        </p:blipFill>
        <p:spPr>
          <a:xfrm>
            <a:off x="0" y="2206668"/>
            <a:ext cx="14630407" cy="2103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486400" cy="8229600"/>
          </a:xfrm>
          <a:prstGeom prst="rect">
            <a:avLst/>
          </a:prstGeom>
        </p:spPr>
      </p:pic>
      <p:sp>
        <p:nvSpPr>
          <p:cNvPr id="3" name="Text 0"/>
          <p:cNvSpPr/>
          <p:nvPr/>
        </p:nvSpPr>
        <p:spPr>
          <a:xfrm>
            <a:off x="62447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Work Mode Preferences</a:t>
            </a:r>
            <a:endParaRPr lang="en-US" sz="4450" dirty="0"/>
          </a:p>
        </p:txBody>
      </p:sp>
      <p:sp>
        <p:nvSpPr>
          <p:cNvPr id="4" name="Text 1"/>
          <p:cNvSpPr/>
          <p:nvPr/>
        </p:nvSpPr>
        <p:spPr>
          <a:xfrm>
            <a:off x="6244709" y="4296489"/>
            <a:ext cx="7627382" cy="2071060"/>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Gen Z prioritizes flexibility and work-life balance, leading to a strong preference for remote or hybrid work models. </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Full-time in-office work is still preferred by some, particularly in fields requiring hands-on collaboration.</a:t>
            </a:r>
          </a:p>
          <a:p>
            <a:pPr marL="285750" indent="-285750">
              <a:lnSpc>
                <a:spcPts val="2700"/>
              </a:lnSpc>
              <a:buFont typeface="Arial" panose="020B0604020202020204" pitchFamily="34" charset="0"/>
              <a:buChar char="•"/>
            </a:pPr>
            <a:r>
              <a:rPr lang="en-US" sz="1700" dirty="0">
                <a:solidFill>
                  <a:srgbClr val="272525"/>
                </a:solidFill>
                <a:latin typeface="Montserrat" pitchFamily="34" charset="0"/>
                <a:ea typeface="Montserrat" pitchFamily="34" charset="-122"/>
                <a:cs typeface="Montserrat" pitchFamily="34" charset="-120"/>
              </a:rPr>
              <a:t>47.62% prefers hybrid model and 32.94% prefers remote setup</a:t>
            </a:r>
          </a:p>
          <a:p>
            <a:pPr marL="285750" indent="-285750">
              <a:lnSpc>
                <a:spcPts val="2700"/>
              </a:lnSpc>
              <a:buFont typeface="Arial" panose="020B0604020202020204" pitchFamily="34" charset="0"/>
              <a:buChar char="•"/>
            </a:pP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30028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Key Findings: Skill Acquisition Trends</a:t>
            </a:r>
            <a:endParaRPr lang="en-US" sz="4450" dirty="0"/>
          </a:p>
        </p:txBody>
      </p:sp>
      <p:pic>
        <p:nvPicPr>
          <p:cNvPr id="4" name="Image 1" descr="preencoded.png"/>
          <p:cNvPicPr>
            <a:picLocks noChangeAspect="1"/>
          </p:cNvPicPr>
          <p:nvPr/>
        </p:nvPicPr>
        <p:blipFill>
          <a:blip r:embed="rId4"/>
          <a:stretch>
            <a:fillRect/>
          </a:stretch>
        </p:blipFill>
        <p:spPr>
          <a:xfrm>
            <a:off x="758309" y="3050619"/>
            <a:ext cx="541615" cy="541615"/>
          </a:xfrm>
          <a:prstGeom prst="rect">
            <a:avLst/>
          </a:prstGeom>
        </p:spPr>
      </p:pic>
      <p:sp>
        <p:nvSpPr>
          <p:cNvPr id="5" name="Text 1"/>
          <p:cNvSpPr/>
          <p:nvPr/>
        </p:nvSpPr>
        <p:spPr>
          <a:xfrm>
            <a:off x="758309" y="3808809"/>
            <a:ext cx="2325767" cy="277368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Gen Z is actively engaged in online learning platforms, seeking to acquire in-demand skills such as coding, data analytics, and digital marketing.</a:t>
            </a:r>
            <a:endParaRPr lang="en-US" sz="1700" dirty="0"/>
          </a:p>
        </p:txBody>
      </p:sp>
      <p:pic>
        <p:nvPicPr>
          <p:cNvPr id="6" name="Image 2" descr="preencoded.png"/>
          <p:cNvPicPr>
            <a:picLocks noChangeAspect="1"/>
          </p:cNvPicPr>
          <p:nvPr/>
        </p:nvPicPr>
        <p:blipFill>
          <a:blip r:embed="rId5"/>
          <a:stretch>
            <a:fillRect/>
          </a:stretch>
        </p:blipFill>
        <p:spPr>
          <a:xfrm>
            <a:off x="3408998" y="3050619"/>
            <a:ext cx="541615" cy="541615"/>
          </a:xfrm>
          <a:prstGeom prst="rect">
            <a:avLst/>
          </a:prstGeom>
        </p:spPr>
      </p:pic>
      <p:sp>
        <p:nvSpPr>
          <p:cNvPr id="7" name="Text 2"/>
          <p:cNvSpPr/>
          <p:nvPr/>
        </p:nvSpPr>
        <p:spPr>
          <a:xfrm>
            <a:off x="3408998" y="3808809"/>
            <a:ext cx="2325886" cy="242697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Certifications are highly valued, providing a tangible demonstration of skills and knowledge, making them attractive to Gen Z.</a:t>
            </a:r>
            <a:endParaRPr lang="en-US" sz="1700" dirty="0"/>
          </a:p>
        </p:txBody>
      </p:sp>
      <p:pic>
        <p:nvPicPr>
          <p:cNvPr id="8" name="Image 3" descr="preencoded.png"/>
          <p:cNvPicPr>
            <a:picLocks noChangeAspect="1"/>
          </p:cNvPicPr>
          <p:nvPr/>
        </p:nvPicPr>
        <p:blipFill>
          <a:blip r:embed="rId6"/>
          <a:stretch>
            <a:fillRect/>
          </a:stretch>
        </p:blipFill>
        <p:spPr>
          <a:xfrm>
            <a:off x="6059805" y="3050619"/>
            <a:ext cx="541615" cy="541615"/>
          </a:xfrm>
          <a:prstGeom prst="rect">
            <a:avLst/>
          </a:prstGeom>
        </p:spPr>
      </p:pic>
      <p:sp>
        <p:nvSpPr>
          <p:cNvPr id="9" name="Text 3"/>
          <p:cNvSpPr/>
          <p:nvPr/>
        </p:nvSpPr>
        <p:spPr>
          <a:xfrm>
            <a:off x="6059805" y="3808809"/>
            <a:ext cx="2325767" cy="312039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Short-term bootcamps are preferred over traditional degree programs, offering a faster and more focused path to acquiring specific skills.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3706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Project Overview</a:t>
            </a:r>
            <a:endParaRPr lang="en-US" sz="4450" dirty="0"/>
          </a:p>
        </p:txBody>
      </p:sp>
      <p:sp>
        <p:nvSpPr>
          <p:cNvPr id="4" name="Text 1"/>
          <p:cNvSpPr/>
          <p:nvPr/>
        </p:nvSpPr>
        <p:spPr>
          <a:xfrm>
            <a:off x="75830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Purpose</a:t>
            </a:r>
            <a:endParaRPr lang="en-US" sz="2200" dirty="0"/>
          </a:p>
        </p:txBody>
      </p:sp>
      <p:sp>
        <p:nvSpPr>
          <p:cNvPr id="5" name="Text 2"/>
          <p:cNvSpPr/>
          <p:nvPr/>
        </p:nvSpPr>
        <p:spPr>
          <a:xfrm>
            <a:off x="758309" y="4064079"/>
            <a:ext cx="35493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The project aims to understand the career aspirations of Gen Z, providing insights into their preferred work environments, motivations, and career choices.</a:t>
            </a:r>
            <a:endParaRPr lang="en-US" sz="1700" dirty="0"/>
          </a:p>
        </p:txBody>
      </p:sp>
      <p:sp>
        <p:nvSpPr>
          <p:cNvPr id="6" name="Text 3"/>
          <p:cNvSpPr/>
          <p:nvPr/>
        </p:nvSpPr>
        <p:spPr>
          <a:xfrm>
            <a:off x="484393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Target Audience</a:t>
            </a:r>
            <a:endParaRPr lang="en-US" sz="2200" dirty="0"/>
          </a:p>
        </p:txBody>
      </p:sp>
      <p:sp>
        <p:nvSpPr>
          <p:cNvPr id="7" name="Text 4"/>
          <p:cNvSpPr/>
          <p:nvPr/>
        </p:nvSpPr>
        <p:spPr>
          <a:xfrm>
            <a:off x="4843939" y="4064079"/>
            <a:ext cx="354937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research is valuable for employers, educators, and policymakers seeking to align their strategies with the needs and aspirations of Gen Z.</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2578" y="631507"/>
            <a:ext cx="4681538" cy="585192"/>
          </a:xfrm>
          <a:prstGeom prst="rect">
            <a:avLst/>
          </a:prstGeom>
          <a:noFill/>
          <a:ln/>
        </p:spPr>
        <p:txBody>
          <a:bodyPr wrap="none" lIns="0" tIns="0" rIns="0" bIns="0" rtlCol="0" anchor="t"/>
          <a:lstStyle/>
          <a:p>
            <a:pPr marL="0" indent="0">
              <a:lnSpc>
                <a:spcPts val="4600"/>
              </a:lnSpc>
              <a:buNone/>
            </a:pPr>
            <a:r>
              <a:rPr lang="en-US" sz="3650" b="1" dirty="0">
                <a:solidFill>
                  <a:srgbClr val="7068F4"/>
                </a:solidFill>
                <a:latin typeface="Barlow Bold" pitchFamily="34" charset="0"/>
                <a:ea typeface="Barlow Bold" pitchFamily="34" charset="-122"/>
                <a:cs typeface="Barlow Bold" pitchFamily="34" charset="-120"/>
              </a:rPr>
              <a:t>Project Outcomes</a:t>
            </a:r>
            <a:endParaRPr lang="en-US" sz="3650" dirty="0"/>
          </a:p>
        </p:txBody>
      </p:sp>
      <p:sp>
        <p:nvSpPr>
          <p:cNvPr id="4" name="Shape 1"/>
          <p:cNvSpPr/>
          <p:nvPr/>
        </p:nvSpPr>
        <p:spPr>
          <a:xfrm>
            <a:off x="877967" y="1483519"/>
            <a:ext cx="22860" cy="6114574"/>
          </a:xfrm>
          <a:prstGeom prst="roundRect">
            <a:avLst>
              <a:gd name="adj" fmla="val 700396"/>
            </a:avLst>
          </a:prstGeom>
          <a:solidFill>
            <a:srgbClr val="C1C3D0"/>
          </a:solidFill>
          <a:ln/>
        </p:spPr>
      </p:sp>
      <p:sp>
        <p:nvSpPr>
          <p:cNvPr id="5" name="Shape 2"/>
          <p:cNvSpPr/>
          <p:nvPr/>
        </p:nvSpPr>
        <p:spPr>
          <a:xfrm>
            <a:off x="1066621" y="1872139"/>
            <a:ext cx="622578" cy="22860"/>
          </a:xfrm>
          <a:prstGeom prst="roundRect">
            <a:avLst>
              <a:gd name="adj" fmla="val 700396"/>
            </a:avLst>
          </a:prstGeom>
          <a:solidFill>
            <a:srgbClr val="C1C3D0"/>
          </a:solidFill>
          <a:ln/>
        </p:spPr>
      </p:sp>
      <p:sp>
        <p:nvSpPr>
          <p:cNvPr id="6" name="Shape 3"/>
          <p:cNvSpPr/>
          <p:nvPr/>
        </p:nvSpPr>
        <p:spPr>
          <a:xfrm>
            <a:off x="689312" y="1683544"/>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7" name="Text 4"/>
          <p:cNvSpPr/>
          <p:nvPr/>
        </p:nvSpPr>
        <p:spPr>
          <a:xfrm>
            <a:off x="839569" y="1743194"/>
            <a:ext cx="99536"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1</a:t>
            </a:r>
            <a:endParaRPr lang="en-US" sz="2200" dirty="0"/>
          </a:p>
        </p:txBody>
      </p:sp>
      <p:sp>
        <p:nvSpPr>
          <p:cNvPr id="8" name="Text 5"/>
          <p:cNvSpPr/>
          <p:nvPr/>
        </p:nvSpPr>
        <p:spPr>
          <a:xfrm>
            <a:off x="1867733" y="1661398"/>
            <a:ext cx="2340769"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Industry Trends</a:t>
            </a:r>
            <a:endParaRPr lang="en-US" sz="1800" dirty="0"/>
          </a:p>
        </p:txBody>
      </p:sp>
      <p:sp>
        <p:nvSpPr>
          <p:cNvPr id="9" name="Text 6"/>
          <p:cNvSpPr/>
          <p:nvPr/>
        </p:nvSpPr>
        <p:spPr>
          <a:xfrm>
            <a:off x="1867733" y="2060615"/>
            <a:ext cx="6653689" cy="853678"/>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The study reveals that Gen Z is highly inclined towards careers in technology, healthcare, and digital marketing, reflecting the evolving job market.</a:t>
            </a:r>
            <a:endParaRPr lang="en-US" sz="1400" dirty="0"/>
          </a:p>
        </p:txBody>
      </p:sp>
      <p:sp>
        <p:nvSpPr>
          <p:cNvPr id="10" name="Shape 7"/>
          <p:cNvSpPr/>
          <p:nvPr/>
        </p:nvSpPr>
        <p:spPr>
          <a:xfrm>
            <a:off x="1066621" y="3658672"/>
            <a:ext cx="622578" cy="22860"/>
          </a:xfrm>
          <a:prstGeom prst="roundRect">
            <a:avLst>
              <a:gd name="adj" fmla="val 700396"/>
            </a:avLst>
          </a:prstGeom>
          <a:solidFill>
            <a:srgbClr val="C1C3D0"/>
          </a:solidFill>
          <a:ln/>
        </p:spPr>
      </p:sp>
      <p:sp>
        <p:nvSpPr>
          <p:cNvPr id="11" name="Shape 8"/>
          <p:cNvSpPr/>
          <p:nvPr/>
        </p:nvSpPr>
        <p:spPr>
          <a:xfrm>
            <a:off x="689312" y="3470077"/>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12" name="Text 9"/>
          <p:cNvSpPr/>
          <p:nvPr/>
        </p:nvSpPr>
        <p:spPr>
          <a:xfrm>
            <a:off x="810637" y="3529727"/>
            <a:ext cx="157401"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2</a:t>
            </a:r>
            <a:endParaRPr lang="en-US" sz="2200" dirty="0"/>
          </a:p>
        </p:txBody>
      </p:sp>
      <p:sp>
        <p:nvSpPr>
          <p:cNvPr id="13" name="Text 10"/>
          <p:cNvSpPr/>
          <p:nvPr/>
        </p:nvSpPr>
        <p:spPr>
          <a:xfrm>
            <a:off x="1867733" y="3447931"/>
            <a:ext cx="2419112"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Workplace Preferences</a:t>
            </a:r>
            <a:endParaRPr lang="en-US" sz="1800" dirty="0"/>
          </a:p>
        </p:txBody>
      </p:sp>
      <p:sp>
        <p:nvSpPr>
          <p:cNvPr id="14" name="Text 11"/>
          <p:cNvSpPr/>
          <p:nvPr/>
        </p:nvSpPr>
        <p:spPr>
          <a:xfrm>
            <a:off x="1867733" y="3847148"/>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Remote and hybrid work models are preferred over traditional office-based roles, influencing how companies design their work environments.</a:t>
            </a:r>
            <a:endParaRPr lang="en-US" sz="1400" dirty="0"/>
          </a:p>
        </p:txBody>
      </p:sp>
      <p:sp>
        <p:nvSpPr>
          <p:cNvPr id="15" name="Shape 12"/>
          <p:cNvSpPr/>
          <p:nvPr/>
        </p:nvSpPr>
        <p:spPr>
          <a:xfrm>
            <a:off x="1066621" y="5160645"/>
            <a:ext cx="622578" cy="22860"/>
          </a:xfrm>
          <a:prstGeom prst="roundRect">
            <a:avLst>
              <a:gd name="adj" fmla="val 700396"/>
            </a:avLst>
          </a:prstGeom>
          <a:solidFill>
            <a:srgbClr val="C1C3D0"/>
          </a:solidFill>
          <a:ln/>
        </p:spPr>
      </p:sp>
      <p:sp>
        <p:nvSpPr>
          <p:cNvPr id="16" name="Shape 13"/>
          <p:cNvSpPr/>
          <p:nvPr/>
        </p:nvSpPr>
        <p:spPr>
          <a:xfrm>
            <a:off x="689312" y="4972050"/>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17" name="Text 14"/>
          <p:cNvSpPr/>
          <p:nvPr/>
        </p:nvSpPr>
        <p:spPr>
          <a:xfrm>
            <a:off x="813495" y="5031700"/>
            <a:ext cx="151686"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3</a:t>
            </a:r>
            <a:endParaRPr lang="en-US" sz="2200" dirty="0"/>
          </a:p>
        </p:txBody>
      </p:sp>
      <p:sp>
        <p:nvSpPr>
          <p:cNvPr id="18" name="Text 15"/>
          <p:cNvSpPr/>
          <p:nvPr/>
        </p:nvSpPr>
        <p:spPr>
          <a:xfrm>
            <a:off x="1867733" y="4949904"/>
            <a:ext cx="2340769"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Skill Development</a:t>
            </a:r>
            <a:endParaRPr lang="en-US" sz="1800" dirty="0"/>
          </a:p>
        </p:txBody>
      </p:sp>
      <p:sp>
        <p:nvSpPr>
          <p:cNvPr id="19" name="Text 16"/>
          <p:cNvSpPr/>
          <p:nvPr/>
        </p:nvSpPr>
        <p:spPr>
          <a:xfrm>
            <a:off x="1867733" y="5349121"/>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Continuous learning and upskilling play a crucial role in career decision-making, with a strong inclination towards digital certifications.</a:t>
            </a:r>
            <a:endParaRPr lang="en-US" sz="1400" dirty="0"/>
          </a:p>
        </p:txBody>
      </p:sp>
      <p:sp>
        <p:nvSpPr>
          <p:cNvPr id="20" name="Shape 17"/>
          <p:cNvSpPr/>
          <p:nvPr/>
        </p:nvSpPr>
        <p:spPr>
          <a:xfrm>
            <a:off x="1066621" y="6662618"/>
            <a:ext cx="622578" cy="22860"/>
          </a:xfrm>
          <a:prstGeom prst="roundRect">
            <a:avLst>
              <a:gd name="adj" fmla="val 700396"/>
            </a:avLst>
          </a:prstGeom>
          <a:solidFill>
            <a:srgbClr val="C1C3D0"/>
          </a:solidFill>
          <a:ln/>
        </p:spPr>
      </p:sp>
      <p:sp>
        <p:nvSpPr>
          <p:cNvPr id="21" name="Shape 18"/>
          <p:cNvSpPr/>
          <p:nvPr/>
        </p:nvSpPr>
        <p:spPr>
          <a:xfrm>
            <a:off x="689312" y="6474023"/>
            <a:ext cx="400169" cy="400169"/>
          </a:xfrm>
          <a:prstGeom prst="roundRect">
            <a:avLst>
              <a:gd name="adj" fmla="val 40011"/>
            </a:avLst>
          </a:prstGeom>
          <a:solidFill>
            <a:srgbClr val="EEEFF5"/>
          </a:solidFill>
          <a:ln/>
          <a:effectLst>
            <a:outerShdw blurRad="44450" dist="21590" dir="13500000" algn="bl" rotWithShape="0">
              <a:srgbClr val="FFFFFF">
                <a:alpha val="70000"/>
              </a:srgbClr>
            </a:outerShdw>
          </a:effectLst>
        </p:spPr>
      </p:sp>
      <p:sp>
        <p:nvSpPr>
          <p:cNvPr id="22" name="Text 19"/>
          <p:cNvSpPr/>
          <p:nvPr/>
        </p:nvSpPr>
        <p:spPr>
          <a:xfrm>
            <a:off x="804327" y="6533674"/>
            <a:ext cx="170021" cy="280868"/>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4</a:t>
            </a:r>
            <a:endParaRPr lang="en-US" sz="2200" dirty="0"/>
          </a:p>
        </p:txBody>
      </p:sp>
      <p:sp>
        <p:nvSpPr>
          <p:cNvPr id="23" name="Text 20"/>
          <p:cNvSpPr/>
          <p:nvPr/>
        </p:nvSpPr>
        <p:spPr>
          <a:xfrm>
            <a:off x="1867733" y="6451878"/>
            <a:ext cx="2340769"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Work Expectations</a:t>
            </a:r>
            <a:endParaRPr lang="en-US" sz="1800" dirty="0"/>
          </a:p>
        </p:txBody>
      </p:sp>
      <p:sp>
        <p:nvSpPr>
          <p:cNvPr id="24" name="Text 21"/>
          <p:cNvSpPr/>
          <p:nvPr/>
        </p:nvSpPr>
        <p:spPr>
          <a:xfrm>
            <a:off x="1867733" y="6851094"/>
            <a:ext cx="6653689" cy="569119"/>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Montserrat" pitchFamily="34" charset="0"/>
                <a:ea typeface="Montserrat" pitchFamily="34" charset="-122"/>
                <a:cs typeface="Montserrat" pitchFamily="34" charset="-120"/>
              </a:rPr>
              <a:t>Gen Z prioritizes flexibility, work-life balance, and career growth over long-term job security, changing traditional employment models.</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3776" y="538877"/>
            <a:ext cx="5141238" cy="642580"/>
          </a:xfrm>
          <a:prstGeom prst="rect">
            <a:avLst/>
          </a:prstGeom>
          <a:noFill/>
          <a:ln/>
        </p:spPr>
        <p:txBody>
          <a:bodyPr wrap="none" lIns="0" tIns="0" rIns="0" bIns="0" rtlCol="0" anchor="t"/>
          <a:lstStyle/>
          <a:p>
            <a:pPr marL="0" indent="0">
              <a:lnSpc>
                <a:spcPts val="5050"/>
              </a:lnSpc>
              <a:buNone/>
            </a:pPr>
            <a:r>
              <a:rPr lang="en-US" sz="4000" b="1" dirty="0">
                <a:solidFill>
                  <a:srgbClr val="7068F4"/>
                </a:solidFill>
                <a:latin typeface="Barlow Bold" pitchFamily="34" charset="0"/>
                <a:ea typeface="Barlow Bold" pitchFamily="34" charset="-122"/>
                <a:cs typeface="Barlow Bold" pitchFamily="34" charset="-120"/>
              </a:rPr>
              <a:t>Project Challenges</a:t>
            </a:r>
            <a:endParaRPr lang="en-US" sz="4000" dirty="0"/>
          </a:p>
        </p:txBody>
      </p:sp>
      <p:sp>
        <p:nvSpPr>
          <p:cNvPr id="3" name="Shape 1"/>
          <p:cNvSpPr/>
          <p:nvPr/>
        </p:nvSpPr>
        <p:spPr>
          <a:xfrm>
            <a:off x="683776" y="1694259"/>
            <a:ext cx="6393180" cy="1532096"/>
          </a:xfrm>
          <a:prstGeom prst="roundRect">
            <a:avLst>
              <a:gd name="adj" fmla="val 11477"/>
            </a:avLst>
          </a:prstGeom>
          <a:solidFill>
            <a:srgbClr val="EEEFF5"/>
          </a:solidFill>
          <a:ln/>
          <a:effectLst>
            <a:outerShdw blurRad="48260" dist="24130" dir="13500000" algn="bl" rotWithShape="0">
              <a:srgbClr val="FFFFFF">
                <a:alpha val="70000"/>
              </a:srgbClr>
            </a:outerShdw>
          </a:effectLst>
        </p:spPr>
      </p:sp>
      <p:sp>
        <p:nvSpPr>
          <p:cNvPr id="4" name="Text 2"/>
          <p:cNvSpPr/>
          <p:nvPr/>
        </p:nvSpPr>
        <p:spPr>
          <a:xfrm>
            <a:off x="879038" y="1889522"/>
            <a:ext cx="2570559"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Data Limitations</a:t>
            </a:r>
            <a:endParaRPr lang="en-US" sz="2000" dirty="0"/>
          </a:p>
        </p:txBody>
      </p:sp>
      <p:sp>
        <p:nvSpPr>
          <p:cNvPr id="5" name="Text 3"/>
          <p:cNvSpPr/>
          <p:nvPr/>
        </p:nvSpPr>
        <p:spPr>
          <a:xfrm>
            <a:off x="879038" y="2406015"/>
            <a:ext cx="6002655" cy="625078"/>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Incomplete or region-specific datasets posed analysis challenges</a:t>
            </a:r>
            <a:endParaRPr lang="en-US" sz="1500" dirty="0"/>
          </a:p>
        </p:txBody>
      </p:sp>
      <p:sp>
        <p:nvSpPr>
          <p:cNvPr id="6" name="Shape 4"/>
          <p:cNvSpPr/>
          <p:nvPr/>
        </p:nvSpPr>
        <p:spPr>
          <a:xfrm>
            <a:off x="683776" y="3421618"/>
            <a:ext cx="6393180" cy="1219557"/>
          </a:xfrm>
          <a:prstGeom prst="roundRect">
            <a:avLst>
              <a:gd name="adj" fmla="val 14418"/>
            </a:avLst>
          </a:prstGeom>
          <a:solidFill>
            <a:srgbClr val="EEEFF5"/>
          </a:solidFill>
          <a:ln/>
          <a:effectLst>
            <a:outerShdw blurRad="48260" dist="24130" dir="13500000" algn="bl" rotWithShape="0">
              <a:srgbClr val="FFFFFF">
                <a:alpha val="70000"/>
              </a:srgbClr>
            </a:outerShdw>
          </a:effectLst>
        </p:spPr>
      </p:sp>
      <p:sp>
        <p:nvSpPr>
          <p:cNvPr id="7" name="Text 5"/>
          <p:cNvSpPr/>
          <p:nvPr/>
        </p:nvSpPr>
        <p:spPr>
          <a:xfrm>
            <a:off x="879038" y="3616881"/>
            <a:ext cx="3100745"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Data Cleaning Complexities</a:t>
            </a:r>
            <a:endParaRPr lang="en-US" sz="2000" dirty="0"/>
          </a:p>
        </p:txBody>
      </p:sp>
      <p:sp>
        <p:nvSpPr>
          <p:cNvPr id="8" name="Text 6"/>
          <p:cNvSpPr/>
          <p:nvPr/>
        </p:nvSpPr>
        <p:spPr>
          <a:xfrm>
            <a:off x="879038" y="4133374"/>
            <a:ext cx="6002655" cy="312539"/>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Standardizing data from multiple sources.</a:t>
            </a:r>
            <a:endParaRPr lang="en-US" sz="1500" dirty="0"/>
          </a:p>
        </p:txBody>
      </p:sp>
      <p:sp>
        <p:nvSpPr>
          <p:cNvPr id="9" name="Shape 7"/>
          <p:cNvSpPr/>
          <p:nvPr/>
        </p:nvSpPr>
        <p:spPr>
          <a:xfrm>
            <a:off x="683776" y="4836438"/>
            <a:ext cx="6393180" cy="1219557"/>
          </a:xfrm>
          <a:prstGeom prst="roundRect">
            <a:avLst>
              <a:gd name="adj" fmla="val 14418"/>
            </a:avLst>
          </a:prstGeom>
          <a:solidFill>
            <a:srgbClr val="EEEFF5"/>
          </a:solidFill>
          <a:ln/>
          <a:effectLst>
            <a:outerShdw blurRad="48260" dist="24130" dir="13500000" algn="bl" rotWithShape="0">
              <a:srgbClr val="FFFFFF">
                <a:alpha val="70000"/>
              </a:srgbClr>
            </a:outerShdw>
          </a:effectLst>
        </p:spPr>
      </p:sp>
      <p:sp>
        <p:nvSpPr>
          <p:cNvPr id="10" name="Text 8"/>
          <p:cNvSpPr/>
          <p:nvPr/>
        </p:nvSpPr>
        <p:spPr>
          <a:xfrm>
            <a:off x="879038" y="5031700"/>
            <a:ext cx="3045738"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Evolving Workforce Trends</a:t>
            </a:r>
            <a:endParaRPr lang="en-US" sz="2000" dirty="0"/>
          </a:p>
        </p:txBody>
      </p:sp>
      <p:sp>
        <p:nvSpPr>
          <p:cNvPr id="11" name="Text 9"/>
          <p:cNvSpPr/>
          <p:nvPr/>
        </p:nvSpPr>
        <p:spPr>
          <a:xfrm>
            <a:off x="879038" y="5548193"/>
            <a:ext cx="6002655" cy="312539"/>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keeping pace with rapidly changing job market dynamics</a:t>
            </a:r>
            <a:endParaRPr lang="en-US" sz="1500" dirty="0"/>
          </a:p>
        </p:txBody>
      </p:sp>
      <p:sp>
        <p:nvSpPr>
          <p:cNvPr id="12" name="Shape 10"/>
          <p:cNvSpPr/>
          <p:nvPr/>
        </p:nvSpPr>
        <p:spPr>
          <a:xfrm>
            <a:off x="683776" y="6251258"/>
            <a:ext cx="6393180" cy="1219557"/>
          </a:xfrm>
          <a:prstGeom prst="roundRect">
            <a:avLst>
              <a:gd name="adj" fmla="val 14418"/>
            </a:avLst>
          </a:prstGeom>
          <a:solidFill>
            <a:srgbClr val="EEEFF5"/>
          </a:solidFill>
          <a:ln/>
          <a:effectLst>
            <a:outerShdw blurRad="48260" dist="24130" dir="13500000" algn="bl" rotWithShape="0">
              <a:srgbClr val="FFFFFF">
                <a:alpha val="70000"/>
              </a:srgbClr>
            </a:outerShdw>
          </a:effectLst>
        </p:spPr>
      </p:sp>
      <p:sp>
        <p:nvSpPr>
          <p:cNvPr id="13" name="Text 11"/>
          <p:cNvSpPr/>
          <p:nvPr/>
        </p:nvSpPr>
        <p:spPr>
          <a:xfrm>
            <a:off x="879038" y="6446520"/>
            <a:ext cx="2570559" cy="321231"/>
          </a:xfrm>
          <a:prstGeom prst="rect">
            <a:avLst/>
          </a:prstGeom>
          <a:noFill/>
          <a:ln/>
        </p:spPr>
        <p:txBody>
          <a:bodyPr wrap="none" lIns="0" tIns="0" rIns="0" bIns="0" rtlCol="0" anchor="t"/>
          <a:lstStyle/>
          <a:p>
            <a:pPr marL="0" indent="0">
              <a:lnSpc>
                <a:spcPts val="2500"/>
              </a:lnSpc>
              <a:buNone/>
            </a:pPr>
            <a:r>
              <a:rPr lang="en-US" sz="2000" b="1" dirty="0">
                <a:solidFill>
                  <a:srgbClr val="272525"/>
                </a:solidFill>
                <a:latin typeface="Barlow Bold" pitchFamily="34" charset="0"/>
                <a:ea typeface="Barlow Bold" pitchFamily="34" charset="-122"/>
                <a:cs typeface="Barlow Bold" pitchFamily="34" charset="-120"/>
              </a:rPr>
              <a:t>Survey Bias</a:t>
            </a:r>
            <a:endParaRPr lang="en-US" sz="2000" dirty="0"/>
          </a:p>
        </p:txBody>
      </p:sp>
      <p:sp>
        <p:nvSpPr>
          <p:cNvPr id="14" name="Text 12"/>
          <p:cNvSpPr/>
          <p:nvPr/>
        </p:nvSpPr>
        <p:spPr>
          <a:xfrm>
            <a:off x="879038" y="6963013"/>
            <a:ext cx="6002655" cy="312539"/>
          </a:xfrm>
          <a:prstGeom prst="rect">
            <a:avLst/>
          </a:prstGeom>
          <a:noFill/>
          <a:ln/>
        </p:spPr>
        <p:txBody>
          <a:bodyPr wrap="none" lIns="0" tIns="0" rIns="0" bIns="0" rtlCol="0" anchor="t"/>
          <a:lstStyle/>
          <a:p>
            <a:pPr marL="0" indent="0">
              <a:lnSpc>
                <a:spcPts val="2450"/>
              </a:lnSpc>
              <a:buNone/>
            </a:pPr>
            <a:r>
              <a:rPr lang="en-US" sz="1500" dirty="0">
                <a:solidFill>
                  <a:srgbClr val="272525"/>
                </a:solidFill>
                <a:latin typeface="Montserrat" pitchFamily="34" charset="0"/>
                <a:ea typeface="Montserrat" pitchFamily="34" charset="-122"/>
                <a:cs typeface="Montserrat" pitchFamily="34" charset="-120"/>
              </a:rPr>
              <a:t>Ensuring diverse and representative data collections</a:t>
            </a:r>
            <a:endParaRPr lang="en-US" sz="1500" dirty="0"/>
          </a:p>
        </p:txBody>
      </p:sp>
      <p:pic>
        <p:nvPicPr>
          <p:cNvPr id="15" name="Image 0" descr="preencoded.png"/>
          <p:cNvPicPr>
            <a:picLocks noChangeAspect="1"/>
          </p:cNvPicPr>
          <p:nvPr/>
        </p:nvPicPr>
        <p:blipFill>
          <a:blip r:embed="rId3"/>
          <a:stretch>
            <a:fillRect/>
          </a:stretch>
        </p:blipFill>
        <p:spPr>
          <a:xfrm>
            <a:off x="7561064" y="2610326"/>
            <a:ext cx="5764768" cy="3944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891" y="605909"/>
            <a:ext cx="4916805" cy="614601"/>
          </a:xfrm>
          <a:prstGeom prst="rect">
            <a:avLst/>
          </a:prstGeom>
          <a:noFill/>
          <a:ln/>
        </p:spPr>
        <p:txBody>
          <a:bodyPr wrap="none" lIns="0" tIns="0" rIns="0" bIns="0" rtlCol="0" anchor="t"/>
          <a:lstStyle/>
          <a:p>
            <a:pPr marL="0" indent="0">
              <a:lnSpc>
                <a:spcPts val="4800"/>
              </a:lnSpc>
              <a:buNone/>
            </a:pPr>
            <a:r>
              <a:rPr lang="en-US" sz="3850" b="1" dirty="0">
                <a:solidFill>
                  <a:srgbClr val="7068F4"/>
                </a:solidFill>
                <a:latin typeface="Barlow Bold" pitchFamily="34" charset="0"/>
                <a:ea typeface="Barlow Bold" pitchFamily="34" charset="-122"/>
                <a:cs typeface="Barlow Bold" pitchFamily="34" charset="-120"/>
              </a:rPr>
              <a:t>Lessons Learned</a:t>
            </a:r>
            <a:endParaRPr lang="en-US" sz="3850" dirty="0"/>
          </a:p>
        </p:txBody>
      </p:sp>
      <p:sp>
        <p:nvSpPr>
          <p:cNvPr id="4" name="Shape 1"/>
          <p:cNvSpPr/>
          <p:nvPr/>
        </p:nvSpPr>
        <p:spPr>
          <a:xfrm>
            <a:off x="653891" y="1500664"/>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5" name="Text 2"/>
          <p:cNvSpPr/>
          <p:nvPr/>
        </p:nvSpPr>
        <p:spPr>
          <a:xfrm>
            <a:off x="840700" y="1687473"/>
            <a:ext cx="2659023"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Real-Time Data Tracking</a:t>
            </a:r>
            <a:endParaRPr lang="en-US" sz="1900" dirty="0"/>
          </a:p>
        </p:txBody>
      </p:sp>
      <p:sp>
        <p:nvSpPr>
          <p:cNvPr id="6" name="Text 3"/>
          <p:cNvSpPr/>
          <p:nvPr/>
        </p:nvSpPr>
        <p:spPr>
          <a:xfrm>
            <a:off x="840700" y="2106811"/>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The study highlights the critical need for real-time data tracking in understanding the dynamic nature of career aspirations.</a:t>
            </a:r>
            <a:endParaRPr lang="en-US" sz="1450" dirty="0"/>
          </a:p>
        </p:txBody>
      </p:sp>
      <p:sp>
        <p:nvSpPr>
          <p:cNvPr id="7" name="Shape 4"/>
          <p:cNvSpPr/>
          <p:nvPr/>
        </p:nvSpPr>
        <p:spPr>
          <a:xfrm>
            <a:off x="653891" y="3078123"/>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8" name="Text 5"/>
          <p:cNvSpPr/>
          <p:nvPr/>
        </p:nvSpPr>
        <p:spPr>
          <a:xfrm>
            <a:off x="840700" y="3264932"/>
            <a:ext cx="2535198"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Interactive Dashboards</a:t>
            </a:r>
            <a:endParaRPr lang="en-US" sz="1900" dirty="0"/>
          </a:p>
        </p:txBody>
      </p:sp>
      <p:sp>
        <p:nvSpPr>
          <p:cNvPr id="9" name="Text 6"/>
          <p:cNvSpPr/>
          <p:nvPr/>
        </p:nvSpPr>
        <p:spPr>
          <a:xfrm>
            <a:off x="840700" y="3684270"/>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Interactive dashboards proved effective in visualizing complex data trends and communicating insights in a clear and engaging way.</a:t>
            </a:r>
            <a:endParaRPr lang="en-US" sz="1450" dirty="0"/>
          </a:p>
        </p:txBody>
      </p:sp>
      <p:sp>
        <p:nvSpPr>
          <p:cNvPr id="10" name="Shape 7"/>
          <p:cNvSpPr/>
          <p:nvPr/>
        </p:nvSpPr>
        <p:spPr>
          <a:xfrm>
            <a:off x="653891" y="4655582"/>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11" name="Text 8"/>
          <p:cNvSpPr/>
          <p:nvPr/>
        </p:nvSpPr>
        <p:spPr>
          <a:xfrm>
            <a:off x="840700" y="4842391"/>
            <a:ext cx="2458403"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Multiple Data Sources</a:t>
            </a:r>
            <a:endParaRPr lang="en-US" sz="1900" dirty="0"/>
          </a:p>
        </p:txBody>
      </p:sp>
      <p:sp>
        <p:nvSpPr>
          <p:cNvPr id="12" name="Text 9"/>
          <p:cNvSpPr/>
          <p:nvPr/>
        </p:nvSpPr>
        <p:spPr>
          <a:xfrm>
            <a:off x="840700" y="5261729"/>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Combining multiple data sources, such as surveys, industry reports, and online learning platforms, provided a comprehensive view of Gen Z career aspirations.</a:t>
            </a:r>
            <a:endParaRPr lang="en-US" sz="1450" dirty="0"/>
          </a:p>
        </p:txBody>
      </p:sp>
      <p:sp>
        <p:nvSpPr>
          <p:cNvPr id="13" name="Shape 10"/>
          <p:cNvSpPr/>
          <p:nvPr/>
        </p:nvSpPr>
        <p:spPr>
          <a:xfrm>
            <a:off x="653891" y="6233041"/>
            <a:ext cx="7836218" cy="1390650"/>
          </a:xfrm>
          <a:prstGeom prst="roundRect">
            <a:avLst>
              <a:gd name="adj" fmla="val 12092"/>
            </a:avLst>
          </a:prstGeom>
          <a:solidFill>
            <a:srgbClr val="EEEFF5"/>
          </a:solidFill>
          <a:ln/>
          <a:effectLst>
            <a:outerShdw blurRad="45720" dist="22860" dir="13500000" algn="bl" rotWithShape="0">
              <a:srgbClr val="FFFFFF">
                <a:alpha val="70000"/>
              </a:srgbClr>
            </a:outerShdw>
          </a:effectLst>
        </p:spPr>
      </p:sp>
      <p:sp>
        <p:nvSpPr>
          <p:cNvPr id="14" name="Text 11"/>
          <p:cNvSpPr/>
          <p:nvPr/>
        </p:nvSpPr>
        <p:spPr>
          <a:xfrm>
            <a:off x="840700" y="6419850"/>
            <a:ext cx="3200162" cy="307300"/>
          </a:xfrm>
          <a:prstGeom prst="rect">
            <a:avLst/>
          </a:prstGeom>
          <a:noFill/>
          <a:ln/>
        </p:spPr>
        <p:txBody>
          <a:bodyPr wrap="none" lIns="0" tIns="0" rIns="0" bIns="0" rtlCol="0" anchor="t"/>
          <a:lstStyle/>
          <a:p>
            <a:pPr marL="0" indent="0">
              <a:lnSpc>
                <a:spcPts val="2400"/>
              </a:lnSpc>
              <a:buNone/>
            </a:pPr>
            <a:r>
              <a:rPr lang="en-US" sz="1900" b="1" dirty="0">
                <a:solidFill>
                  <a:srgbClr val="272525"/>
                </a:solidFill>
                <a:latin typeface="Barlow Bold" pitchFamily="34" charset="0"/>
                <a:ea typeface="Barlow Bold" pitchFamily="34" charset="-122"/>
                <a:cs typeface="Barlow Bold" pitchFamily="34" charset="-120"/>
              </a:rPr>
              <a:t>Technological Advancements</a:t>
            </a:r>
            <a:endParaRPr lang="en-US" sz="1900" dirty="0"/>
          </a:p>
        </p:txBody>
      </p:sp>
      <p:sp>
        <p:nvSpPr>
          <p:cNvPr id="15" name="Text 12"/>
          <p:cNvSpPr/>
          <p:nvPr/>
        </p:nvSpPr>
        <p:spPr>
          <a:xfrm>
            <a:off x="840700" y="6839188"/>
            <a:ext cx="7462599" cy="59769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The study underscores the significant impact of technological advancements on career aspirations, shaping Gen Z's career choices.</a:t>
            </a:r>
            <a:endParaRPr lang="en-US" sz="1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58309" y="1353979"/>
            <a:ext cx="832199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Recommendations for the Future</a:t>
            </a:r>
            <a:endParaRPr lang="en-US" sz="4450" dirty="0"/>
          </a:p>
        </p:txBody>
      </p:sp>
      <p:pic>
        <p:nvPicPr>
          <p:cNvPr id="3" name="Image 0" descr="preencoded.png"/>
          <p:cNvPicPr>
            <a:picLocks noChangeAspect="1"/>
          </p:cNvPicPr>
          <p:nvPr/>
        </p:nvPicPr>
        <p:blipFill>
          <a:blip r:embed="rId3"/>
          <a:stretch>
            <a:fillRect/>
          </a:stretch>
        </p:blipFill>
        <p:spPr>
          <a:xfrm>
            <a:off x="758309" y="2499955"/>
            <a:ext cx="3034665" cy="1875473"/>
          </a:xfrm>
          <a:prstGeom prst="rect">
            <a:avLst/>
          </a:prstGeom>
        </p:spPr>
      </p:pic>
      <p:sp>
        <p:nvSpPr>
          <p:cNvPr id="4" name="Text 1"/>
          <p:cNvSpPr/>
          <p:nvPr/>
        </p:nvSpPr>
        <p:spPr>
          <a:xfrm>
            <a:off x="758309" y="4646176"/>
            <a:ext cx="3034665" cy="712470"/>
          </a:xfrm>
          <a:prstGeom prst="rect">
            <a:avLst/>
          </a:prstGeom>
          <a:noFill/>
          <a:ln/>
        </p:spPr>
        <p:txBody>
          <a:bodyPr wrap="squar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Periodic Research Updates</a:t>
            </a:r>
            <a:endParaRPr lang="en-US" sz="2200" dirty="0"/>
          </a:p>
        </p:txBody>
      </p:sp>
      <p:sp>
        <p:nvSpPr>
          <p:cNvPr id="5" name="Text 2"/>
          <p:cNvSpPr/>
          <p:nvPr/>
        </p:nvSpPr>
        <p:spPr>
          <a:xfrm>
            <a:off x="758309" y="5488543"/>
            <a:ext cx="3034665"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Conducting annual surveys to track evolving trends in Gen Z career aspirations.</a:t>
            </a:r>
            <a:endParaRPr lang="en-US" sz="1700" dirty="0"/>
          </a:p>
        </p:txBody>
      </p:sp>
      <p:pic>
        <p:nvPicPr>
          <p:cNvPr id="6" name="Image 1" descr="preencoded.png"/>
          <p:cNvPicPr>
            <a:picLocks noChangeAspect="1"/>
          </p:cNvPicPr>
          <p:nvPr/>
        </p:nvPicPr>
        <p:blipFill>
          <a:blip r:embed="rId4"/>
          <a:stretch>
            <a:fillRect/>
          </a:stretch>
        </p:blipFill>
        <p:spPr>
          <a:xfrm>
            <a:off x="4117896" y="2499955"/>
            <a:ext cx="3034784" cy="1875592"/>
          </a:xfrm>
          <a:prstGeom prst="rect">
            <a:avLst/>
          </a:prstGeom>
        </p:spPr>
      </p:pic>
      <p:sp>
        <p:nvSpPr>
          <p:cNvPr id="7" name="Text 3"/>
          <p:cNvSpPr/>
          <p:nvPr/>
        </p:nvSpPr>
        <p:spPr>
          <a:xfrm>
            <a:off x="4117896" y="464629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Skill Gap Analysis</a:t>
            </a:r>
            <a:endParaRPr lang="en-US" sz="2200" dirty="0"/>
          </a:p>
        </p:txBody>
      </p:sp>
      <p:sp>
        <p:nvSpPr>
          <p:cNvPr id="8" name="Text 4"/>
          <p:cNvSpPr/>
          <p:nvPr/>
        </p:nvSpPr>
        <p:spPr>
          <a:xfrm>
            <a:off x="4117896" y="5132427"/>
            <a:ext cx="3034784" cy="173355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Identifying skill mismatches and advising on necessary training programs to bridge the gap.</a:t>
            </a:r>
            <a:endParaRPr lang="en-US" sz="1700" dirty="0"/>
          </a:p>
        </p:txBody>
      </p:sp>
      <p:pic>
        <p:nvPicPr>
          <p:cNvPr id="9" name="Image 2" descr="preencoded.png"/>
          <p:cNvPicPr>
            <a:picLocks noChangeAspect="1"/>
          </p:cNvPicPr>
          <p:nvPr/>
        </p:nvPicPr>
        <p:blipFill>
          <a:blip r:embed="rId5"/>
          <a:stretch>
            <a:fillRect/>
          </a:stretch>
        </p:blipFill>
        <p:spPr>
          <a:xfrm>
            <a:off x="7477601" y="2499955"/>
            <a:ext cx="3034784" cy="1875592"/>
          </a:xfrm>
          <a:prstGeom prst="rect">
            <a:avLst/>
          </a:prstGeom>
        </p:spPr>
      </p:pic>
      <p:sp>
        <p:nvSpPr>
          <p:cNvPr id="10" name="Text 5"/>
          <p:cNvSpPr/>
          <p:nvPr/>
        </p:nvSpPr>
        <p:spPr>
          <a:xfrm>
            <a:off x="7477601" y="4646295"/>
            <a:ext cx="3000018"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Enhanced Collaboration</a:t>
            </a:r>
            <a:endParaRPr lang="en-US" sz="2200" dirty="0"/>
          </a:p>
        </p:txBody>
      </p:sp>
      <p:sp>
        <p:nvSpPr>
          <p:cNvPr id="11" name="Text 6"/>
          <p:cNvSpPr/>
          <p:nvPr/>
        </p:nvSpPr>
        <p:spPr>
          <a:xfrm>
            <a:off x="7477601" y="5132427"/>
            <a:ext cx="303478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Encouraging partnerships between academia, industry, and government for workforce development.</a:t>
            </a:r>
            <a:endParaRPr lang="en-US" sz="1700" dirty="0"/>
          </a:p>
        </p:txBody>
      </p:sp>
      <p:pic>
        <p:nvPicPr>
          <p:cNvPr id="12" name="Image 3" descr="preencoded.png"/>
          <p:cNvPicPr>
            <a:picLocks noChangeAspect="1"/>
          </p:cNvPicPr>
          <p:nvPr/>
        </p:nvPicPr>
        <p:blipFill>
          <a:blip r:embed="rId6"/>
          <a:stretch>
            <a:fillRect/>
          </a:stretch>
        </p:blipFill>
        <p:spPr>
          <a:xfrm>
            <a:off x="10837307" y="2499955"/>
            <a:ext cx="3034784" cy="1875592"/>
          </a:xfrm>
          <a:prstGeom prst="rect">
            <a:avLst/>
          </a:prstGeom>
        </p:spPr>
      </p:pic>
      <p:sp>
        <p:nvSpPr>
          <p:cNvPr id="13" name="Text 7"/>
          <p:cNvSpPr/>
          <p:nvPr/>
        </p:nvSpPr>
        <p:spPr>
          <a:xfrm>
            <a:off x="10837307" y="4646295"/>
            <a:ext cx="3034784" cy="712470"/>
          </a:xfrm>
          <a:prstGeom prst="rect">
            <a:avLst/>
          </a:prstGeom>
          <a:noFill/>
          <a:ln/>
        </p:spPr>
        <p:txBody>
          <a:bodyPr wrap="squar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Interactive Career Guidance Tools</a:t>
            </a:r>
            <a:endParaRPr lang="en-US" sz="2200" dirty="0"/>
          </a:p>
        </p:txBody>
      </p:sp>
      <p:sp>
        <p:nvSpPr>
          <p:cNvPr id="14" name="Text 8"/>
          <p:cNvSpPr/>
          <p:nvPr/>
        </p:nvSpPr>
        <p:spPr>
          <a:xfrm>
            <a:off x="10837307" y="5488662"/>
            <a:ext cx="3034784"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Implement AI-driven career advisory platforms to support Gen Z professionals.</a:t>
            </a:r>
            <a:endParaRPr lang="en-US" sz="1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08324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309" y="5120878"/>
            <a:ext cx="131137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 Z's career aspirations are heavily influenced by digital transformation, flexible work expectations, and evolving professional values. This project provides in-depth insights into their career preferences, enabling stakeholders to adapt their strategies accordingly. By leveraging data analytics and visualization tools, this study presents a data-driven perspective on Gen Z workforce trends. Continuous research is essential to keep pace with changing career dynamics and ensure better alignment between employer expectations and workforce needs.</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4464368" y="1316236"/>
            <a:ext cx="5701546" cy="712708"/>
          </a:xfrm>
          <a:prstGeom prst="rect">
            <a:avLst/>
          </a:prstGeom>
          <a:noFill/>
          <a:ln/>
        </p:spPr>
        <p:txBody>
          <a:bodyPr wrap="none" lIns="0" tIns="0" rIns="0" bIns="0" rtlCol="0" anchor="t"/>
          <a:lstStyle/>
          <a:p>
            <a:pPr marL="0" indent="0" algn="ctr">
              <a:lnSpc>
                <a:spcPts val="5600"/>
              </a:lnSpc>
              <a:buNone/>
            </a:pPr>
            <a:r>
              <a:rPr lang="en-US" sz="4450" b="1" dirty="0">
                <a:solidFill>
                  <a:srgbClr val="7068F4"/>
                </a:solidFill>
                <a:latin typeface="Barlow Bold" pitchFamily="34" charset="0"/>
                <a:ea typeface="Barlow Bold" pitchFamily="34" charset="-122"/>
                <a:cs typeface="Barlow Bold" pitchFamily="34" charset="-120"/>
              </a:rPr>
              <a:t>Thank You</a:t>
            </a:r>
            <a:endParaRPr lang="en-US" sz="4450" dirty="0"/>
          </a:p>
        </p:txBody>
      </p:sp>
      <p:pic>
        <p:nvPicPr>
          <p:cNvPr id="3" name="Image 0" descr="preencoded.png"/>
          <p:cNvPicPr>
            <a:picLocks noChangeAspect="1"/>
          </p:cNvPicPr>
          <p:nvPr/>
        </p:nvPicPr>
        <p:blipFill>
          <a:blip r:embed="rId3"/>
          <a:stretch>
            <a:fillRect/>
          </a:stretch>
        </p:blipFill>
        <p:spPr>
          <a:xfrm>
            <a:off x="4606885" y="2462213"/>
            <a:ext cx="5416510" cy="3347561"/>
          </a:xfrm>
          <a:prstGeom prst="rect">
            <a:avLst/>
          </a:prstGeom>
        </p:spPr>
      </p:pic>
      <p:sp>
        <p:nvSpPr>
          <p:cNvPr id="4" name="Text 1"/>
          <p:cNvSpPr/>
          <p:nvPr/>
        </p:nvSpPr>
        <p:spPr>
          <a:xfrm>
            <a:off x="5749171" y="6080522"/>
            <a:ext cx="3132058"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Barlow Bold" pitchFamily="34" charset="0"/>
                <a:ea typeface="Barlow Bold" pitchFamily="34" charset="-122"/>
                <a:cs typeface="Barlow Bold" pitchFamily="34" charset="-120"/>
              </a:rPr>
              <a:t>We appreciate your time.</a:t>
            </a:r>
            <a:endParaRPr lang="en-US" sz="2200" dirty="0"/>
          </a:p>
        </p:txBody>
      </p:sp>
      <p:sp>
        <p:nvSpPr>
          <p:cNvPr id="5" name="Text 2"/>
          <p:cNvSpPr/>
          <p:nvPr/>
        </p:nvSpPr>
        <p:spPr>
          <a:xfrm>
            <a:off x="758309" y="6566654"/>
            <a:ext cx="13113782" cy="346710"/>
          </a:xfrm>
          <a:prstGeom prst="rect">
            <a:avLst/>
          </a:prstGeom>
          <a:noFill/>
          <a:ln/>
        </p:spPr>
        <p:txBody>
          <a:bodyPr wrap="non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If you have any further questions, please don't hesitate to contact us.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75844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Project Summary</a:t>
            </a:r>
            <a:endParaRPr lang="en-US" sz="4450" dirty="0"/>
          </a:p>
        </p:txBody>
      </p:sp>
      <p:sp>
        <p:nvSpPr>
          <p:cNvPr id="4" name="Text 1"/>
          <p:cNvSpPr/>
          <p:nvPr/>
        </p:nvSpPr>
        <p:spPr>
          <a:xfrm>
            <a:off x="758309" y="4785945"/>
            <a:ext cx="13113782" cy="2263248"/>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Generation Z, born between 1997 and 2012, is entering the workforce with unique aspirations shaped by technology, social values, and economic changes. This project investigates key elements such as job preferences, work-life balance, salary expectations, skills development, and the impact of workplace culture on career decisions. Data was collected through surveys, interviews, and secondary research, analyzed using data visualization techniques to extract meaningful trends and insights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2102" y="489823"/>
            <a:ext cx="4855012" cy="584716"/>
          </a:xfrm>
          <a:prstGeom prst="rect">
            <a:avLst/>
          </a:prstGeom>
          <a:noFill/>
          <a:ln/>
        </p:spPr>
        <p:txBody>
          <a:bodyPr wrap="none" lIns="0" tIns="0" rIns="0" bIns="0" rtlCol="0" anchor="t"/>
          <a:lstStyle/>
          <a:p>
            <a:pPr marL="0" indent="0">
              <a:lnSpc>
                <a:spcPts val="4600"/>
              </a:lnSpc>
              <a:buNone/>
            </a:pPr>
            <a:r>
              <a:rPr lang="en-US" sz="3650" b="1" dirty="0">
                <a:solidFill>
                  <a:srgbClr val="7068F4"/>
                </a:solidFill>
                <a:latin typeface="Barlow Bold" pitchFamily="34" charset="0"/>
                <a:ea typeface="Barlow Bold" pitchFamily="34" charset="-122"/>
                <a:cs typeface="Barlow Bold" pitchFamily="34" charset="-120"/>
              </a:rPr>
              <a:t>Methodologies Involved</a:t>
            </a:r>
            <a:endParaRPr lang="en-US" sz="3650" dirty="0"/>
          </a:p>
        </p:txBody>
      </p:sp>
      <p:sp>
        <p:nvSpPr>
          <p:cNvPr id="3" name="Shape 1"/>
          <p:cNvSpPr/>
          <p:nvPr/>
        </p:nvSpPr>
        <p:spPr>
          <a:xfrm>
            <a:off x="7303770" y="1429941"/>
            <a:ext cx="22860" cy="6309836"/>
          </a:xfrm>
          <a:prstGeom prst="roundRect">
            <a:avLst>
              <a:gd name="adj" fmla="val 699796"/>
            </a:avLst>
          </a:prstGeom>
          <a:solidFill>
            <a:srgbClr val="C1C3D0"/>
          </a:solidFill>
          <a:ln/>
        </p:spPr>
      </p:sp>
      <p:sp>
        <p:nvSpPr>
          <p:cNvPr id="4" name="Shape 2"/>
          <p:cNvSpPr/>
          <p:nvPr/>
        </p:nvSpPr>
        <p:spPr>
          <a:xfrm>
            <a:off x="6515993" y="1818323"/>
            <a:ext cx="622102" cy="22860"/>
          </a:xfrm>
          <a:prstGeom prst="roundRect">
            <a:avLst>
              <a:gd name="adj" fmla="val 699796"/>
            </a:avLst>
          </a:prstGeom>
          <a:solidFill>
            <a:srgbClr val="C1C3D0"/>
          </a:solidFill>
          <a:ln/>
        </p:spPr>
      </p:sp>
      <p:sp>
        <p:nvSpPr>
          <p:cNvPr id="5" name="Shape 3"/>
          <p:cNvSpPr/>
          <p:nvPr/>
        </p:nvSpPr>
        <p:spPr>
          <a:xfrm>
            <a:off x="7115235" y="1629847"/>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6" name="Text 4"/>
          <p:cNvSpPr/>
          <p:nvPr/>
        </p:nvSpPr>
        <p:spPr>
          <a:xfrm>
            <a:off x="7265491" y="1689497"/>
            <a:ext cx="99417"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1</a:t>
            </a:r>
            <a:endParaRPr lang="en-US" sz="2200" dirty="0"/>
          </a:p>
        </p:txBody>
      </p:sp>
      <p:sp>
        <p:nvSpPr>
          <p:cNvPr id="7" name="Text 5"/>
          <p:cNvSpPr/>
          <p:nvPr/>
        </p:nvSpPr>
        <p:spPr>
          <a:xfrm>
            <a:off x="3307794" y="1607582"/>
            <a:ext cx="3029903"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Defining Research Objectives</a:t>
            </a:r>
            <a:endParaRPr lang="en-US" sz="1800" dirty="0"/>
          </a:p>
        </p:txBody>
      </p:sp>
      <p:sp>
        <p:nvSpPr>
          <p:cNvPr id="8" name="Text 6"/>
          <p:cNvSpPr/>
          <p:nvPr/>
        </p:nvSpPr>
        <p:spPr>
          <a:xfrm>
            <a:off x="622102" y="2006441"/>
            <a:ext cx="5715595" cy="568643"/>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Establishing clear research questions regarding career aspirations.</a:t>
            </a:r>
            <a:endParaRPr lang="en-US" sz="1350" dirty="0"/>
          </a:p>
        </p:txBody>
      </p:sp>
      <p:sp>
        <p:nvSpPr>
          <p:cNvPr id="9" name="Shape 7"/>
          <p:cNvSpPr/>
          <p:nvPr/>
        </p:nvSpPr>
        <p:spPr>
          <a:xfrm>
            <a:off x="7492305" y="2706886"/>
            <a:ext cx="622102" cy="22860"/>
          </a:xfrm>
          <a:prstGeom prst="roundRect">
            <a:avLst>
              <a:gd name="adj" fmla="val 699796"/>
            </a:avLst>
          </a:prstGeom>
          <a:solidFill>
            <a:srgbClr val="C1C3D0"/>
          </a:solidFill>
          <a:ln/>
        </p:spPr>
      </p:sp>
      <p:sp>
        <p:nvSpPr>
          <p:cNvPr id="10" name="Shape 8"/>
          <p:cNvSpPr/>
          <p:nvPr/>
        </p:nvSpPr>
        <p:spPr>
          <a:xfrm>
            <a:off x="7115235" y="2518410"/>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11" name="Text 9"/>
          <p:cNvSpPr/>
          <p:nvPr/>
        </p:nvSpPr>
        <p:spPr>
          <a:xfrm>
            <a:off x="7236559" y="2578060"/>
            <a:ext cx="15716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2</a:t>
            </a:r>
            <a:endParaRPr lang="en-US" sz="2200" dirty="0"/>
          </a:p>
        </p:txBody>
      </p:sp>
      <p:sp>
        <p:nvSpPr>
          <p:cNvPr id="12" name="Text 10"/>
          <p:cNvSpPr/>
          <p:nvPr/>
        </p:nvSpPr>
        <p:spPr>
          <a:xfrm>
            <a:off x="8292703" y="2496145"/>
            <a:ext cx="2338745" cy="292298"/>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Data Collection</a:t>
            </a:r>
            <a:endParaRPr lang="en-US" sz="1800" dirty="0"/>
          </a:p>
        </p:txBody>
      </p:sp>
      <p:sp>
        <p:nvSpPr>
          <p:cNvPr id="13" name="Text 11"/>
          <p:cNvSpPr/>
          <p:nvPr/>
        </p:nvSpPr>
        <p:spPr>
          <a:xfrm>
            <a:off x="8292703" y="2895005"/>
            <a:ext cx="5715595" cy="56864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Gathering responses through surveys and analyzing secondary data sources.</a:t>
            </a:r>
            <a:endParaRPr lang="en-US" sz="1350" dirty="0"/>
          </a:p>
        </p:txBody>
      </p:sp>
      <p:sp>
        <p:nvSpPr>
          <p:cNvPr id="14" name="Shape 12"/>
          <p:cNvSpPr/>
          <p:nvPr/>
        </p:nvSpPr>
        <p:spPr>
          <a:xfrm>
            <a:off x="6515993" y="3506629"/>
            <a:ext cx="622102" cy="22860"/>
          </a:xfrm>
          <a:prstGeom prst="roundRect">
            <a:avLst>
              <a:gd name="adj" fmla="val 699796"/>
            </a:avLst>
          </a:prstGeom>
          <a:solidFill>
            <a:srgbClr val="C1C3D0"/>
          </a:solidFill>
          <a:ln/>
        </p:spPr>
      </p:sp>
      <p:sp>
        <p:nvSpPr>
          <p:cNvPr id="15" name="Shape 13"/>
          <p:cNvSpPr/>
          <p:nvPr/>
        </p:nvSpPr>
        <p:spPr>
          <a:xfrm>
            <a:off x="7115235" y="3318153"/>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16" name="Text 14"/>
          <p:cNvSpPr/>
          <p:nvPr/>
        </p:nvSpPr>
        <p:spPr>
          <a:xfrm>
            <a:off x="7239417" y="3377803"/>
            <a:ext cx="151567"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3</a:t>
            </a:r>
            <a:endParaRPr lang="en-US" sz="2200" dirty="0"/>
          </a:p>
        </p:txBody>
      </p:sp>
      <p:sp>
        <p:nvSpPr>
          <p:cNvPr id="17" name="Text 15"/>
          <p:cNvSpPr/>
          <p:nvPr/>
        </p:nvSpPr>
        <p:spPr>
          <a:xfrm>
            <a:off x="2938343" y="3295888"/>
            <a:ext cx="3399353"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Data Cleaning and Preprocessing</a:t>
            </a:r>
            <a:endParaRPr lang="en-US" sz="1800" dirty="0"/>
          </a:p>
        </p:txBody>
      </p:sp>
      <p:sp>
        <p:nvSpPr>
          <p:cNvPr id="18" name="Text 16"/>
          <p:cNvSpPr/>
          <p:nvPr/>
        </p:nvSpPr>
        <p:spPr>
          <a:xfrm>
            <a:off x="622102" y="3694748"/>
            <a:ext cx="5715595" cy="284321"/>
          </a:xfrm>
          <a:prstGeom prst="rect">
            <a:avLst/>
          </a:prstGeom>
          <a:noFill/>
          <a:ln/>
        </p:spPr>
        <p:txBody>
          <a:bodyPr wrap="non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Organizing and refining collected data for accuracy.</a:t>
            </a:r>
            <a:endParaRPr lang="en-US" sz="1350" dirty="0"/>
          </a:p>
        </p:txBody>
      </p:sp>
      <p:sp>
        <p:nvSpPr>
          <p:cNvPr id="19" name="Shape 17"/>
          <p:cNvSpPr/>
          <p:nvPr/>
        </p:nvSpPr>
        <p:spPr>
          <a:xfrm>
            <a:off x="7492305" y="4306491"/>
            <a:ext cx="622102" cy="22860"/>
          </a:xfrm>
          <a:prstGeom prst="roundRect">
            <a:avLst>
              <a:gd name="adj" fmla="val 699796"/>
            </a:avLst>
          </a:prstGeom>
          <a:solidFill>
            <a:srgbClr val="C1C3D0"/>
          </a:solidFill>
          <a:ln/>
        </p:spPr>
      </p:sp>
      <p:sp>
        <p:nvSpPr>
          <p:cNvPr id="20" name="Shape 18"/>
          <p:cNvSpPr/>
          <p:nvPr/>
        </p:nvSpPr>
        <p:spPr>
          <a:xfrm>
            <a:off x="7115235" y="4118015"/>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21" name="Text 19"/>
          <p:cNvSpPr/>
          <p:nvPr/>
        </p:nvSpPr>
        <p:spPr>
          <a:xfrm>
            <a:off x="7230249" y="4177665"/>
            <a:ext cx="16978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4</a:t>
            </a:r>
            <a:endParaRPr lang="en-US" sz="2200" dirty="0"/>
          </a:p>
        </p:txBody>
      </p:sp>
      <p:sp>
        <p:nvSpPr>
          <p:cNvPr id="22" name="Text 20"/>
          <p:cNvSpPr/>
          <p:nvPr/>
        </p:nvSpPr>
        <p:spPr>
          <a:xfrm>
            <a:off x="8292703" y="4095750"/>
            <a:ext cx="2338745" cy="292298"/>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Data Analysis</a:t>
            </a:r>
            <a:endParaRPr lang="en-US" sz="1800" dirty="0"/>
          </a:p>
        </p:txBody>
      </p:sp>
      <p:sp>
        <p:nvSpPr>
          <p:cNvPr id="23" name="Text 21"/>
          <p:cNvSpPr/>
          <p:nvPr/>
        </p:nvSpPr>
        <p:spPr>
          <a:xfrm>
            <a:off x="8292703" y="4494609"/>
            <a:ext cx="5715595" cy="56864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Using statistical tools  like SQL, PowerBI and data visualization techniques to identify trends.</a:t>
            </a:r>
            <a:endParaRPr lang="en-US" sz="1350" dirty="0"/>
          </a:p>
        </p:txBody>
      </p:sp>
      <p:sp>
        <p:nvSpPr>
          <p:cNvPr id="24" name="Shape 22"/>
          <p:cNvSpPr/>
          <p:nvPr/>
        </p:nvSpPr>
        <p:spPr>
          <a:xfrm>
            <a:off x="6515993" y="5106353"/>
            <a:ext cx="622102" cy="22860"/>
          </a:xfrm>
          <a:prstGeom prst="roundRect">
            <a:avLst>
              <a:gd name="adj" fmla="val 699796"/>
            </a:avLst>
          </a:prstGeom>
          <a:solidFill>
            <a:srgbClr val="C1C3D0"/>
          </a:solidFill>
          <a:ln/>
        </p:spPr>
      </p:sp>
      <p:sp>
        <p:nvSpPr>
          <p:cNvPr id="25" name="Shape 23"/>
          <p:cNvSpPr/>
          <p:nvPr/>
        </p:nvSpPr>
        <p:spPr>
          <a:xfrm>
            <a:off x="7115235" y="4917877"/>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26" name="Text 24"/>
          <p:cNvSpPr/>
          <p:nvPr/>
        </p:nvSpPr>
        <p:spPr>
          <a:xfrm>
            <a:off x="7239536" y="4977527"/>
            <a:ext cx="151328"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5</a:t>
            </a:r>
            <a:endParaRPr lang="en-US" sz="2200" dirty="0"/>
          </a:p>
        </p:txBody>
      </p:sp>
      <p:sp>
        <p:nvSpPr>
          <p:cNvPr id="27" name="Text 25"/>
          <p:cNvSpPr/>
          <p:nvPr/>
        </p:nvSpPr>
        <p:spPr>
          <a:xfrm>
            <a:off x="2875836" y="4895612"/>
            <a:ext cx="3461861"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Segmentation and Categorization</a:t>
            </a:r>
            <a:endParaRPr lang="en-US" sz="1800" dirty="0"/>
          </a:p>
        </p:txBody>
      </p:sp>
      <p:sp>
        <p:nvSpPr>
          <p:cNvPr id="28" name="Text 26"/>
          <p:cNvSpPr/>
          <p:nvPr/>
        </p:nvSpPr>
        <p:spPr>
          <a:xfrm>
            <a:off x="622102" y="5294471"/>
            <a:ext cx="5715595" cy="568643"/>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Grouping insights based on demographics, educational background, and employment status.</a:t>
            </a:r>
            <a:endParaRPr lang="en-US" sz="1350" dirty="0"/>
          </a:p>
        </p:txBody>
      </p:sp>
      <p:sp>
        <p:nvSpPr>
          <p:cNvPr id="29" name="Shape 27"/>
          <p:cNvSpPr/>
          <p:nvPr/>
        </p:nvSpPr>
        <p:spPr>
          <a:xfrm>
            <a:off x="7492305" y="5906214"/>
            <a:ext cx="622102" cy="22860"/>
          </a:xfrm>
          <a:prstGeom prst="roundRect">
            <a:avLst>
              <a:gd name="adj" fmla="val 699796"/>
            </a:avLst>
          </a:prstGeom>
          <a:solidFill>
            <a:srgbClr val="C1C3D0"/>
          </a:solidFill>
          <a:ln/>
        </p:spPr>
      </p:sp>
      <p:sp>
        <p:nvSpPr>
          <p:cNvPr id="30" name="Shape 28"/>
          <p:cNvSpPr/>
          <p:nvPr/>
        </p:nvSpPr>
        <p:spPr>
          <a:xfrm>
            <a:off x="7115235" y="5717738"/>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31" name="Text 29"/>
          <p:cNvSpPr/>
          <p:nvPr/>
        </p:nvSpPr>
        <p:spPr>
          <a:xfrm>
            <a:off x="7239774" y="5777389"/>
            <a:ext cx="15073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6</a:t>
            </a:r>
            <a:endParaRPr lang="en-US" sz="2200" dirty="0"/>
          </a:p>
        </p:txBody>
      </p:sp>
      <p:sp>
        <p:nvSpPr>
          <p:cNvPr id="32" name="Text 30"/>
          <p:cNvSpPr/>
          <p:nvPr/>
        </p:nvSpPr>
        <p:spPr>
          <a:xfrm>
            <a:off x="8292703" y="5695474"/>
            <a:ext cx="2385655" cy="292298"/>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Findings Interpretation</a:t>
            </a:r>
            <a:endParaRPr lang="en-US" sz="1800" dirty="0"/>
          </a:p>
        </p:txBody>
      </p:sp>
      <p:sp>
        <p:nvSpPr>
          <p:cNvPr id="33" name="Text 31"/>
          <p:cNvSpPr/>
          <p:nvPr/>
        </p:nvSpPr>
        <p:spPr>
          <a:xfrm>
            <a:off x="8292703" y="6094333"/>
            <a:ext cx="5715595" cy="56864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Extracting meaningful insights to provide actionable recommendations.</a:t>
            </a:r>
            <a:endParaRPr lang="en-US" sz="1350" dirty="0"/>
          </a:p>
        </p:txBody>
      </p:sp>
      <p:sp>
        <p:nvSpPr>
          <p:cNvPr id="34" name="Shape 32"/>
          <p:cNvSpPr/>
          <p:nvPr/>
        </p:nvSpPr>
        <p:spPr>
          <a:xfrm>
            <a:off x="6515993" y="6706076"/>
            <a:ext cx="622102" cy="22860"/>
          </a:xfrm>
          <a:prstGeom prst="roundRect">
            <a:avLst>
              <a:gd name="adj" fmla="val 699796"/>
            </a:avLst>
          </a:prstGeom>
          <a:solidFill>
            <a:srgbClr val="C1C3D0"/>
          </a:solidFill>
          <a:ln/>
        </p:spPr>
      </p:sp>
      <p:sp>
        <p:nvSpPr>
          <p:cNvPr id="35" name="Shape 33"/>
          <p:cNvSpPr/>
          <p:nvPr/>
        </p:nvSpPr>
        <p:spPr>
          <a:xfrm>
            <a:off x="7115235" y="6517600"/>
            <a:ext cx="399931" cy="399931"/>
          </a:xfrm>
          <a:prstGeom prst="roundRect">
            <a:avLst>
              <a:gd name="adj" fmla="val 40000"/>
            </a:avLst>
          </a:prstGeom>
          <a:solidFill>
            <a:srgbClr val="EEEFF5"/>
          </a:solidFill>
          <a:ln/>
          <a:effectLst>
            <a:outerShdw blurRad="43180" dist="21590" dir="13500000" algn="bl" rotWithShape="0">
              <a:srgbClr val="FFFFFF">
                <a:alpha val="70000"/>
              </a:srgbClr>
            </a:outerShdw>
          </a:effectLst>
        </p:spPr>
      </p:sp>
      <p:sp>
        <p:nvSpPr>
          <p:cNvPr id="36" name="Text 34"/>
          <p:cNvSpPr/>
          <p:nvPr/>
        </p:nvSpPr>
        <p:spPr>
          <a:xfrm>
            <a:off x="7245489" y="6577251"/>
            <a:ext cx="139303" cy="280630"/>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Barlow Bold" pitchFamily="34" charset="0"/>
                <a:ea typeface="Barlow Bold" pitchFamily="34" charset="-122"/>
                <a:cs typeface="Barlow Bold" pitchFamily="34" charset="-120"/>
              </a:rPr>
              <a:t>7</a:t>
            </a:r>
            <a:endParaRPr lang="en-US" sz="2200" dirty="0"/>
          </a:p>
        </p:txBody>
      </p:sp>
      <p:sp>
        <p:nvSpPr>
          <p:cNvPr id="37" name="Text 35"/>
          <p:cNvSpPr/>
          <p:nvPr/>
        </p:nvSpPr>
        <p:spPr>
          <a:xfrm>
            <a:off x="3998952" y="6495336"/>
            <a:ext cx="2338745" cy="292298"/>
          </a:xfrm>
          <a:prstGeom prst="rect">
            <a:avLst/>
          </a:prstGeom>
          <a:noFill/>
          <a:ln/>
        </p:spPr>
        <p:txBody>
          <a:bodyPr wrap="none" lIns="0" tIns="0" rIns="0" bIns="0" rtlCol="0" anchor="t"/>
          <a:lstStyle/>
          <a:p>
            <a:pPr marL="0" indent="0" algn="r">
              <a:lnSpc>
                <a:spcPts val="2300"/>
              </a:lnSpc>
              <a:buNone/>
            </a:pPr>
            <a:r>
              <a:rPr lang="en-US" sz="1800" b="1" dirty="0">
                <a:solidFill>
                  <a:srgbClr val="272525"/>
                </a:solidFill>
                <a:latin typeface="Barlow Bold" pitchFamily="34" charset="0"/>
                <a:ea typeface="Barlow Bold" pitchFamily="34" charset="-122"/>
                <a:cs typeface="Barlow Bold" pitchFamily="34" charset="-120"/>
              </a:rPr>
              <a:t>Report Compilation</a:t>
            </a:r>
            <a:endParaRPr lang="en-US" sz="1800" dirty="0"/>
          </a:p>
        </p:txBody>
      </p:sp>
      <p:sp>
        <p:nvSpPr>
          <p:cNvPr id="38" name="Text 36"/>
          <p:cNvSpPr/>
          <p:nvPr/>
        </p:nvSpPr>
        <p:spPr>
          <a:xfrm>
            <a:off x="622102" y="6894195"/>
            <a:ext cx="5715595" cy="568643"/>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Montserrat" pitchFamily="34" charset="0"/>
                <a:ea typeface="Montserrat" pitchFamily="34" charset="-122"/>
                <a:cs typeface="Montserrat" pitchFamily="34" charset="-120"/>
              </a:rPr>
              <a:t>Structuring the findings into a well-documented report with visual aids.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58309" y="723543"/>
            <a:ext cx="7994213"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Milestone 1: Problem Statement</a:t>
            </a:r>
            <a:endParaRPr lang="en-US" sz="4450" dirty="0"/>
          </a:p>
        </p:txBody>
      </p:sp>
      <p:sp>
        <p:nvSpPr>
          <p:cNvPr id="4" name="Text 1"/>
          <p:cNvSpPr/>
          <p:nvPr/>
        </p:nvSpPr>
        <p:spPr>
          <a:xfrm>
            <a:off x="941189" y="1635675"/>
            <a:ext cx="131137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Gen Z professionals often struggle to find job opportunities that align with their career aspirations, leading to feelings of being undervalued by employers. Simultaneously, organizations face challenges in attracting, retaining, and effectively managing Gen Z talent due to shifting workplace expectations and values. This disconnect between aspirations and organizational strategies hinders the creation of a mutually beneficial work environment for both job seekers and employers.</a:t>
            </a:r>
            <a:endParaRPr lang="en-US" sz="1700" dirty="0"/>
          </a:p>
        </p:txBody>
      </p:sp>
      <p:sp>
        <p:nvSpPr>
          <p:cNvPr id="5" name="Text 2"/>
          <p:cNvSpPr/>
          <p:nvPr/>
        </p:nvSpPr>
        <p:spPr>
          <a:xfrm>
            <a:off x="758309" y="6802993"/>
            <a:ext cx="13113782"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6" name="Picture 5" descr="A screenshot of a computer">
            <a:extLst>
              <a:ext uri="{FF2B5EF4-FFF2-40B4-BE49-F238E27FC236}">
                <a16:creationId xmlns:a16="http://schemas.microsoft.com/office/drawing/2014/main" id="{54BD285F-CE8A-96F3-1C9F-43F4E6CE0661}"/>
              </a:ext>
            </a:extLst>
          </p:cNvPr>
          <p:cNvPicPr>
            <a:picLocks noChangeAspect="1"/>
          </p:cNvPicPr>
          <p:nvPr/>
        </p:nvPicPr>
        <p:blipFill>
          <a:blip r:embed="rId3"/>
          <a:stretch>
            <a:fillRect/>
          </a:stretch>
        </p:blipFill>
        <p:spPr>
          <a:xfrm>
            <a:off x="758309" y="3568649"/>
            <a:ext cx="6268179" cy="4660951"/>
          </a:xfrm>
          <a:prstGeom prst="rect">
            <a:avLst/>
          </a:prstGeom>
        </p:spPr>
      </p:pic>
      <p:pic>
        <p:nvPicPr>
          <p:cNvPr id="7" name="Picture 6" descr="A screenshot of a white text">
            <a:extLst>
              <a:ext uri="{FF2B5EF4-FFF2-40B4-BE49-F238E27FC236}">
                <a16:creationId xmlns:a16="http://schemas.microsoft.com/office/drawing/2014/main" id="{E50BDCFA-67F7-1A71-C93F-8E2514C3165E}"/>
              </a:ext>
            </a:extLst>
          </p:cNvPr>
          <p:cNvPicPr>
            <a:picLocks noChangeAspect="1"/>
          </p:cNvPicPr>
          <p:nvPr/>
        </p:nvPicPr>
        <p:blipFill>
          <a:blip r:embed="rId4"/>
          <a:stretch>
            <a:fillRect/>
          </a:stretch>
        </p:blipFill>
        <p:spPr>
          <a:xfrm>
            <a:off x="7603914" y="3568649"/>
            <a:ext cx="6630325" cy="46609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8" y="300470"/>
            <a:ext cx="8568571"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Milestone 2: Stakeholder Analysis</a:t>
            </a:r>
            <a:endParaRPr lang="en-US" sz="4450" dirty="0"/>
          </a:p>
        </p:txBody>
      </p:sp>
      <p:sp>
        <p:nvSpPr>
          <p:cNvPr id="4" name="Text 1"/>
          <p:cNvSpPr/>
          <p:nvPr/>
        </p:nvSpPr>
        <p:spPr>
          <a:xfrm>
            <a:off x="758309" y="4314111"/>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5" name="Text 2"/>
          <p:cNvSpPr/>
          <p:nvPr/>
        </p:nvSpPr>
        <p:spPr>
          <a:xfrm>
            <a:off x="758309" y="4958239"/>
            <a:ext cx="2881908"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3"/>
          <p:cNvSpPr/>
          <p:nvPr/>
        </p:nvSpPr>
        <p:spPr>
          <a:xfrm>
            <a:off x="4176474" y="4127778"/>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8" name="Text 4"/>
          <p:cNvSpPr/>
          <p:nvPr/>
        </p:nvSpPr>
        <p:spPr>
          <a:xfrm>
            <a:off x="4176474" y="4771906"/>
            <a:ext cx="2881908"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0" name="Text 5"/>
          <p:cNvSpPr/>
          <p:nvPr/>
        </p:nvSpPr>
        <p:spPr>
          <a:xfrm>
            <a:off x="7594640" y="4045387"/>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11" name="Text 6"/>
          <p:cNvSpPr/>
          <p:nvPr/>
        </p:nvSpPr>
        <p:spPr>
          <a:xfrm>
            <a:off x="7594640" y="4689515"/>
            <a:ext cx="2881908"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13" name="Text 7"/>
          <p:cNvSpPr/>
          <p:nvPr/>
        </p:nvSpPr>
        <p:spPr>
          <a:xfrm>
            <a:off x="11012805" y="5954197"/>
            <a:ext cx="2881908" cy="427553"/>
          </a:xfrm>
          <a:prstGeom prst="rect">
            <a:avLst/>
          </a:prstGeom>
          <a:noFill/>
          <a:ln/>
        </p:spPr>
        <p:txBody>
          <a:bodyPr wrap="none" lIns="0" tIns="0" rIns="0" bIns="0" rtlCol="0" anchor="t"/>
          <a:lstStyle/>
          <a:p>
            <a:pPr marL="0" indent="0">
              <a:lnSpc>
                <a:spcPts val="3350"/>
              </a:lnSpc>
              <a:buNone/>
            </a:pPr>
            <a:endParaRPr lang="en-US" sz="2650" dirty="0"/>
          </a:p>
        </p:txBody>
      </p:sp>
      <p:sp>
        <p:nvSpPr>
          <p:cNvPr id="14" name="Text 8"/>
          <p:cNvSpPr/>
          <p:nvPr/>
        </p:nvSpPr>
        <p:spPr>
          <a:xfrm>
            <a:off x="11012805" y="6598325"/>
            <a:ext cx="2881908"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28" name="Picture 27" descr="A white text with black text">
            <a:extLst>
              <a:ext uri="{FF2B5EF4-FFF2-40B4-BE49-F238E27FC236}">
                <a16:creationId xmlns:a16="http://schemas.microsoft.com/office/drawing/2014/main" id="{EBD2DB1F-E6FD-655A-7B9F-549ECD36C2AC}"/>
              </a:ext>
            </a:extLst>
          </p:cNvPr>
          <p:cNvPicPr>
            <a:picLocks noChangeAspect="1"/>
          </p:cNvPicPr>
          <p:nvPr/>
        </p:nvPicPr>
        <p:blipFill>
          <a:blip r:embed="rId3"/>
          <a:stretch>
            <a:fillRect/>
          </a:stretch>
        </p:blipFill>
        <p:spPr>
          <a:xfrm>
            <a:off x="-1" y="999061"/>
            <a:ext cx="5042593" cy="3661216"/>
          </a:xfrm>
          <a:prstGeom prst="rect">
            <a:avLst/>
          </a:prstGeom>
        </p:spPr>
      </p:pic>
      <p:pic>
        <p:nvPicPr>
          <p:cNvPr id="30" name="Picture 29" descr="A white paper with black text">
            <a:extLst>
              <a:ext uri="{FF2B5EF4-FFF2-40B4-BE49-F238E27FC236}">
                <a16:creationId xmlns:a16="http://schemas.microsoft.com/office/drawing/2014/main" id="{29805D0C-DDBA-4CC9-B3EF-0444096161B3}"/>
              </a:ext>
            </a:extLst>
          </p:cNvPr>
          <p:cNvPicPr>
            <a:picLocks noChangeAspect="1"/>
          </p:cNvPicPr>
          <p:nvPr/>
        </p:nvPicPr>
        <p:blipFill>
          <a:blip r:embed="rId4"/>
          <a:stretch>
            <a:fillRect/>
          </a:stretch>
        </p:blipFill>
        <p:spPr>
          <a:xfrm>
            <a:off x="1" y="4674394"/>
            <a:ext cx="5042592" cy="3555206"/>
          </a:xfrm>
          <a:prstGeom prst="rect">
            <a:avLst/>
          </a:prstGeom>
        </p:spPr>
      </p:pic>
      <p:pic>
        <p:nvPicPr>
          <p:cNvPr id="32" name="Picture 31" descr="A white text on a black background">
            <a:extLst>
              <a:ext uri="{FF2B5EF4-FFF2-40B4-BE49-F238E27FC236}">
                <a16:creationId xmlns:a16="http://schemas.microsoft.com/office/drawing/2014/main" id="{CC61954C-E41F-3DE1-EDE5-CB18D310023E}"/>
              </a:ext>
            </a:extLst>
          </p:cNvPr>
          <p:cNvPicPr>
            <a:picLocks noChangeAspect="1"/>
          </p:cNvPicPr>
          <p:nvPr/>
        </p:nvPicPr>
        <p:blipFill>
          <a:blip r:embed="rId5"/>
          <a:stretch>
            <a:fillRect/>
          </a:stretch>
        </p:blipFill>
        <p:spPr>
          <a:xfrm>
            <a:off x="4983208" y="1013178"/>
            <a:ext cx="4995191" cy="3611828"/>
          </a:xfrm>
          <a:prstGeom prst="rect">
            <a:avLst/>
          </a:prstGeom>
        </p:spPr>
      </p:pic>
      <p:pic>
        <p:nvPicPr>
          <p:cNvPr id="34" name="Picture 33" descr="A white text on a black background">
            <a:extLst>
              <a:ext uri="{FF2B5EF4-FFF2-40B4-BE49-F238E27FC236}">
                <a16:creationId xmlns:a16="http://schemas.microsoft.com/office/drawing/2014/main" id="{CC2E7D69-0025-1AC3-7856-72A8CFD3390C}"/>
              </a:ext>
            </a:extLst>
          </p:cNvPr>
          <p:cNvPicPr>
            <a:picLocks noChangeAspect="1"/>
          </p:cNvPicPr>
          <p:nvPr/>
        </p:nvPicPr>
        <p:blipFill>
          <a:blip r:embed="rId6"/>
          <a:stretch>
            <a:fillRect/>
          </a:stretch>
        </p:blipFill>
        <p:spPr>
          <a:xfrm>
            <a:off x="5042593" y="4625007"/>
            <a:ext cx="4935806" cy="3496163"/>
          </a:xfrm>
          <a:prstGeom prst="rect">
            <a:avLst/>
          </a:prstGeom>
        </p:spPr>
      </p:pic>
      <p:pic>
        <p:nvPicPr>
          <p:cNvPr id="36" name="Picture 35" descr="A white text on a black background">
            <a:extLst>
              <a:ext uri="{FF2B5EF4-FFF2-40B4-BE49-F238E27FC236}">
                <a16:creationId xmlns:a16="http://schemas.microsoft.com/office/drawing/2014/main" id="{995F41B1-5B78-4FA2-ED72-C8B7F268CFAB}"/>
              </a:ext>
            </a:extLst>
          </p:cNvPr>
          <p:cNvPicPr>
            <a:picLocks noChangeAspect="1"/>
          </p:cNvPicPr>
          <p:nvPr/>
        </p:nvPicPr>
        <p:blipFill>
          <a:blip r:embed="rId7"/>
          <a:stretch>
            <a:fillRect/>
          </a:stretch>
        </p:blipFill>
        <p:spPr>
          <a:xfrm>
            <a:off x="10019243" y="2144684"/>
            <a:ext cx="4604600" cy="42370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8041" y="762833"/>
            <a:ext cx="8185547" cy="486728"/>
          </a:xfrm>
          <a:prstGeom prst="rect">
            <a:avLst/>
          </a:prstGeom>
          <a:noFill/>
          <a:ln/>
        </p:spPr>
        <p:txBody>
          <a:bodyPr wrap="none" lIns="0" tIns="0" rIns="0" bIns="0" rtlCol="0" anchor="t"/>
          <a:lstStyle/>
          <a:p>
            <a:pPr marL="0" indent="0">
              <a:lnSpc>
                <a:spcPts val="3800"/>
              </a:lnSpc>
              <a:buNone/>
            </a:pPr>
            <a:r>
              <a:rPr lang="en-US" sz="3050" b="1" dirty="0">
                <a:solidFill>
                  <a:srgbClr val="7068F4"/>
                </a:solidFill>
                <a:latin typeface="Barlow Bold" pitchFamily="34" charset="0"/>
                <a:ea typeface="Barlow Bold" pitchFamily="34" charset="-122"/>
                <a:cs typeface="Barlow Bold" pitchFamily="34" charset="-120"/>
              </a:rPr>
              <a:t>Milestone 3: Data Cleaning and Standardization</a:t>
            </a:r>
            <a:endParaRPr lang="en-US" sz="3050" dirty="0"/>
          </a:p>
        </p:txBody>
      </p:sp>
      <p:sp>
        <p:nvSpPr>
          <p:cNvPr id="3" name="Shape 1"/>
          <p:cNvSpPr/>
          <p:nvPr/>
        </p:nvSpPr>
        <p:spPr>
          <a:xfrm>
            <a:off x="732353" y="1545550"/>
            <a:ext cx="15240" cy="5921097"/>
          </a:xfrm>
          <a:prstGeom prst="roundRect">
            <a:avLst>
              <a:gd name="adj" fmla="val 874098"/>
            </a:avLst>
          </a:prstGeom>
          <a:solidFill>
            <a:srgbClr val="C1C3D0"/>
          </a:solidFill>
          <a:ln/>
        </p:spPr>
      </p:sp>
      <p:sp>
        <p:nvSpPr>
          <p:cNvPr id="4" name="Shape 2"/>
          <p:cNvSpPr/>
          <p:nvPr/>
        </p:nvSpPr>
        <p:spPr>
          <a:xfrm>
            <a:off x="891242" y="1870829"/>
            <a:ext cx="518041" cy="15240"/>
          </a:xfrm>
          <a:prstGeom prst="roundRect">
            <a:avLst>
              <a:gd name="adj" fmla="val 874098"/>
            </a:avLst>
          </a:prstGeom>
          <a:solidFill>
            <a:srgbClr val="C1C3D0"/>
          </a:solidFill>
          <a:ln/>
        </p:spPr>
      </p:sp>
      <p:sp>
        <p:nvSpPr>
          <p:cNvPr id="5" name="Shape 3"/>
          <p:cNvSpPr/>
          <p:nvPr/>
        </p:nvSpPr>
        <p:spPr>
          <a:xfrm>
            <a:off x="573465" y="1712000"/>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6" name="Text 4"/>
          <p:cNvSpPr/>
          <p:nvPr/>
        </p:nvSpPr>
        <p:spPr>
          <a:xfrm>
            <a:off x="698599" y="1761649"/>
            <a:ext cx="82748"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1</a:t>
            </a:r>
            <a:endParaRPr lang="en-US" sz="1800" dirty="0"/>
          </a:p>
        </p:txBody>
      </p:sp>
      <p:sp>
        <p:nvSpPr>
          <p:cNvPr id="7" name="Text 5"/>
          <p:cNvSpPr/>
          <p:nvPr/>
        </p:nvSpPr>
        <p:spPr>
          <a:xfrm>
            <a:off x="1554004" y="1693545"/>
            <a:ext cx="2455902"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Handling Missing Values</a:t>
            </a:r>
            <a:endParaRPr lang="en-US" sz="1800" dirty="0"/>
          </a:p>
        </p:txBody>
      </p:sp>
      <p:sp>
        <p:nvSpPr>
          <p:cNvPr id="8" name="Text 6"/>
          <p:cNvSpPr/>
          <p:nvPr/>
        </p:nvSpPr>
        <p:spPr>
          <a:xfrm>
            <a:off x="1554004" y="2074307"/>
            <a:ext cx="12558355" cy="473393"/>
          </a:xfrm>
          <a:prstGeom prst="rect">
            <a:avLst/>
          </a:prstGeom>
          <a:noFill/>
          <a:ln/>
        </p:spPr>
        <p:txBody>
          <a:bodyPr wrap="square" lIns="0" tIns="0" rIns="0" bIns="0" rtlCol="0" anchor="t"/>
          <a:lstStyle/>
          <a:p>
            <a:pPr marL="342900" indent="-342900">
              <a:lnSpc>
                <a:spcPts val="1850"/>
              </a:lnSpc>
              <a:buSzPct val="100000"/>
              <a:buChar char="•"/>
            </a:pPr>
            <a:r>
              <a:rPr lang="en-US" sz="1150" dirty="0">
                <a:solidFill>
                  <a:srgbClr val="272525"/>
                </a:solidFill>
                <a:latin typeface="Montserrat" pitchFamily="34" charset="0"/>
                <a:ea typeface="Montserrat" pitchFamily="34" charset="-122"/>
                <a:cs typeface="Montserrat" pitchFamily="34" charset="-120"/>
              </a:rPr>
              <a:t>Identified and treated </a:t>
            </a:r>
            <a:r>
              <a:rPr lang="en-US" sz="1150" b="1" dirty="0">
                <a:solidFill>
                  <a:srgbClr val="272525"/>
                </a:solidFill>
                <a:latin typeface="Montserrat" pitchFamily="34" charset="0"/>
                <a:ea typeface="Montserrat" pitchFamily="34" charset="-122"/>
                <a:cs typeface="Montserrat" pitchFamily="34" charset="-120"/>
              </a:rPr>
              <a:t>null or missing values</a:t>
            </a:r>
            <a:r>
              <a:rPr lang="en-US" sz="1150" dirty="0">
                <a:solidFill>
                  <a:srgbClr val="272525"/>
                </a:solidFill>
                <a:latin typeface="Montserrat" pitchFamily="34" charset="0"/>
                <a:ea typeface="Montserrat" pitchFamily="34" charset="-122"/>
                <a:cs typeface="Montserrat" pitchFamily="34" charset="-120"/>
              </a:rPr>
              <a:t> by either </a:t>
            </a:r>
            <a:r>
              <a:rPr lang="en-US" sz="1150" b="1" dirty="0">
                <a:solidFill>
                  <a:srgbClr val="272525"/>
                </a:solidFill>
                <a:latin typeface="Montserrat" pitchFamily="34" charset="0"/>
                <a:ea typeface="Montserrat" pitchFamily="34" charset="-122"/>
                <a:cs typeface="Montserrat" pitchFamily="34" charset="-120"/>
              </a:rPr>
              <a:t>inputing them with meaningful data</a:t>
            </a:r>
            <a:r>
              <a:rPr lang="en-US" sz="1150" dirty="0">
                <a:solidFill>
                  <a:srgbClr val="272525"/>
                </a:solidFill>
                <a:latin typeface="Montserrat" pitchFamily="34" charset="0"/>
                <a:ea typeface="Montserrat" pitchFamily="34" charset="-122"/>
                <a:cs typeface="Montserrat" pitchFamily="34" charset="-120"/>
              </a:rPr>
              <a:t> (mean, median, or mode) or </a:t>
            </a:r>
            <a:r>
              <a:rPr lang="en-US" sz="1150" b="1" dirty="0">
                <a:solidFill>
                  <a:srgbClr val="272525"/>
                </a:solidFill>
                <a:latin typeface="Montserrat" pitchFamily="34" charset="0"/>
                <a:ea typeface="Montserrat" pitchFamily="34" charset="-122"/>
                <a:cs typeface="Montserrat" pitchFamily="34" charset="-120"/>
              </a:rPr>
              <a:t>removing irrelevant records</a:t>
            </a:r>
            <a:r>
              <a:rPr lang="en-US" sz="1150" dirty="0">
                <a:solidFill>
                  <a:srgbClr val="272525"/>
                </a:solidFill>
                <a:latin typeface="Montserrat" pitchFamily="34" charset="0"/>
                <a:ea typeface="Montserrat" pitchFamily="34" charset="-122"/>
                <a:cs typeface="Montserrat" pitchFamily="34" charset="-120"/>
              </a:rPr>
              <a:t> to maintain data quality.</a:t>
            </a:r>
            <a:endParaRPr lang="en-US" sz="1150" dirty="0"/>
          </a:p>
        </p:txBody>
      </p:sp>
      <p:sp>
        <p:nvSpPr>
          <p:cNvPr id="9" name="Shape 7"/>
          <p:cNvSpPr/>
          <p:nvPr/>
        </p:nvSpPr>
        <p:spPr>
          <a:xfrm>
            <a:off x="891242" y="3168967"/>
            <a:ext cx="518041" cy="15240"/>
          </a:xfrm>
          <a:prstGeom prst="roundRect">
            <a:avLst>
              <a:gd name="adj" fmla="val 874098"/>
            </a:avLst>
          </a:prstGeom>
          <a:solidFill>
            <a:srgbClr val="C1C3D0"/>
          </a:solidFill>
          <a:ln/>
        </p:spPr>
      </p:sp>
      <p:sp>
        <p:nvSpPr>
          <p:cNvPr id="10" name="Shape 8"/>
          <p:cNvSpPr/>
          <p:nvPr/>
        </p:nvSpPr>
        <p:spPr>
          <a:xfrm>
            <a:off x="573465" y="3010138"/>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11" name="Text 9"/>
          <p:cNvSpPr/>
          <p:nvPr/>
        </p:nvSpPr>
        <p:spPr>
          <a:xfrm>
            <a:off x="674549" y="3059787"/>
            <a:ext cx="130850"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2</a:t>
            </a:r>
            <a:endParaRPr lang="en-US" sz="1800" dirty="0"/>
          </a:p>
        </p:txBody>
      </p:sp>
      <p:sp>
        <p:nvSpPr>
          <p:cNvPr id="12" name="Text 10"/>
          <p:cNvSpPr/>
          <p:nvPr/>
        </p:nvSpPr>
        <p:spPr>
          <a:xfrm>
            <a:off x="1554004" y="2991683"/>
            <a:ext cx="2336959"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Removing Duplicates</a:t>
            </a:r>
            <a:endParaRPr lang="en-US" sz="1800" dirty="0"/>
          </a:p>
        </p:txBody>
      </p:sp>
      <p:sp>
        <p:nvSpPr>
          <p:cNvPr id="13" name="Text 11"/>
          <p:cNvSpPr/>
          <p:nvPr/>
        </p:nvSpPr>
        <p:spPr>
          <a:xfrm>
            <a:off x="1554004" y="3372445"/>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dirty="0">
                <a:solidFill>
                  <a:srgbClr val="272525"/>
                </a:solidFill>
                <a:latin typeface="Montserrat" pitchFamily="34" charset="0"/>
                <a:ea typeface="Montserrat" pitchFamily="34" charset="-122"/>
                <a:cs typeface="Montserrat" pitchFamily="34" charset="-120"/>
              </a:rPr>
              <a:t>Checked for </a:t>
            </a:r>
            <a:r>
              <a:rPr lang="en-US" sz="1150" b="1" dirty="0">
                <a:solidFill>
                  <a:srgbClr val="272525"/>
                </a:solidFill>
                <a:latin typeface="Montserrat" pitchFamily="34" charset="0"/>
                <a:ea typeface="Montserrat" pitchFamily="34" charset="-122"/>
                <a:cs typeface="Montserrat" pitchFamily="34" charset="-120"/>
              </a:rPr>
              <a:t>duplicate records</a:t>
            </a:r>
            <a:r>
              <a:rPr lang="en-US" sz="1150" dirty="0">
                <a:solidFill>
                  <a:srgbClr val="272525"/>
                </a:solidFill>
                <a:latin typeface="Montserrat" pitchFamily="34" charset="0"/>
                <a:ea typeface="Montserrat" pitchFamily="34" charset="-122"/>
                <a:cs typeface="Montserrat" pitchFamily="34" charset="-120"/>
              </a:rPr>
              <a:t> in key columns like </a:t>
            </a:r>
            <a:r>
              <a:rPr lang="en-US" sz="1150" b="1" dirty="0">
                <a:solidFill>
                  <a:srgbClr val="272525"/>
                </a:solidFill>
                <a:latin typeface="Montserrat" pitchFamily="34" charset="0"/>
                <a:ea typeface="Montserrat" pitchFamily="34" charset="-122"/>
                <a:cs typeface="Montserrat" pitchFamily="34" charset="-120"/>
              </a:rPr>
              <a:t>respondent ID, career aspirations, and preferences</a:t>
            </a:r>
            <a:r>
              <a:rPr lang="en-US" sz="1150" dirty="0">
                <a:solidFill>
                  <a:srgbClr val="272525"/>
                </a:solidFill>
                <a:latin typeface="Montserrat" pitchFamily="34" charset="0"/>
                <a:ea typeface="Montserrat" pitchFamily="34" charset="-122"/>
                <a:cs typeface="Montserrat" pitchFamily="34" charset="-120"/>
              </a:rPr>
              <a:t> to ensure data integrity.</a:t>
            </a:r>
            <a:endParaRPr lang="en-US" sz="1150" dirty="0"/>
          </a:p>
        </p:txBody>
      </p:sp>
      <p:sp>
        <p:nvSpPr>
          <p:cNvPr id="14" name="Shape 12"/>
          <p:cNvSpPr/>
          <p:nvPr/>
        </p:nvSpPr>
        <p:spPr>
          <a:xfrm>
            <a:off x="891242" y="4230410"/>
            <a:ext cx="518041" cy="15240"/>
          </a:xfrm>
          <a:prstGeom prst="roundRect">
            <a:avLst>
              <a:gd name="adj" fmla="val 874098"/>
            </a:avLst>
          </a:prstGeom>
          <a:solidFill>
            <a:srgbClr val="C1C3D0"/>
          </a:solidFill>
          <a:ln/>
        </p:spPr>
      </p:sp>
      <p:sp>
        <p:nvSpPr>
          <p:cNvPr id="15" name="Shape 13"/>
          <p:cNvSpPr/>
          <p:nvPr/>
        </p:nvSpPr>
        <p:spPr>
          <a:xfrm>
            <a:off x="573465" y="4071580"/>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16" name="Text 14"/>
          <p:cNvSpPr/>
          <p:nvPr/>
        </p:nvSpPr>
        <p:spPr>
          <a:xfrm>
            <a:off x="676811" y="4121229"/>
            <a:ext cx="126206"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3</a:t>
            </a:r>
            <a:endParaRPr lang="en-US" sz="1800" dirty="0"/>
          </a:p>
        </p:txBody>
      </p:sp>
      <p:sp>
        <p:nvSpPr>
          <p:cNvPr id="17" name="Text 15"/>
          <p:cNvSpPr/>
          <p:nvPr/>
        </p:nvSpPr>
        <p:spPr>
          <a:xfrm>
            <a:off x="1554004" y="4053126"/>
            <a:ext cx="2717244"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Data Type Standardization</a:t>
            </a:r>
            <a:endParaRPr lang="en-US" sz="1800" dirty="0"/>
          </a:p>
        </p:txBody>
      </p:sp>
      <p:sp>
        <p:nvSpPr>
          <p:cNvPr id="18" name="Text 16"/>
          <p:cNvSpPr/>
          <p:nvPr/>
        </p:nvSpPr>
        <p:spPr>
          <a:xfrm>
            <a:off x="1554004" y="4433888"/>
            <a:ext cx="12558355" cy="473393"/>
          </a:xfrm>
          <a:prstGeom prst="rect">
            <a:avLst/>
          </a:prstGeom>
          <a:noFill/>
          <a:ln/>
        </p:spPr>
        <p:txBody>
          <a:bodyPr wrap="square" lIns="0" tIns="0" rIns="0" bIns="0" rtlCol="0" anchor="t"/>
          <a:lstStyle/>
          <a:p>
            <a:pPr marL="342900" indent="-342900">
              <a:lnSpc>
                <a:spcPts val="1850"/>
              </a:lnSpc>
              <a:buSzPct val="100000"/>
              <a:buChar char="•"/>
            </a:pPr>
            <a:r>
              <a:rPr lang="en-US" sz="1150" dirty="0">
                <a:solidFill>
                  <a:srgbClr val="272525"/>
                </a:solidFill>
                <a:latin typeface="Montserrat" pitchFamily="34" charset="0"/>
                <a:ea typeface="Montserrat" pitchFamily="34" charset="-122"/>
                <a:cs typeface="Montserrat" pitchFamily="34" charset="-120"/>
              </a:rPr>
              <a:t>Ensured that all columns had </a:t>
            </a:r>
            <a:r>
              <a:rPr lang="en-US" sz="1150" b="1" dirty="0">
                <a:solidFill>
                  <a:srgbClr val="272525"/>
                </a:solidFill>
                <a:latin typeface="Montserrat" pitchFamily="34" charset="0"/>
                <a:ea typeface="Montserrat" pitchFamily="34" charset="-122"/>
                <a:cs typeface="Montserrat" pitchFamily="34" charset="-120"/>
              </a:rPr>
              <a:t>consistent and appropriate data types</a:t>
            </a:r>
            <a:r>
              <a:rPr lang="en-US" sz="1150" dirty="0">
                <a:solidFill>
                  <a:srgbClr val="272525"/>
                </a:solidFill>
                <a:latin typeface="Montserrat" pitchFamily="34" charset="0"/>
                <a:ea typeface="Montserrat" pitchFamily="34" charset="-122"/>
                <a:cs typeface="Montserrat" pitchFamily="34" charset="-120"/>
              </a:rPr>
              <a:t> (e.g., dates formatted correctly, numerical fields properly classified, and categorical variables cleaned).</a:t>
            </a:r>
            <a:endParaRPr lang="en-US" sz="1150" dirty="0"/>
          </a:p>
        </p:txBody>
      </p:sp>
      <p:sp>
        <p:nvSpPr>
          <p:cNvPr id="19" name="Shape 17"/>
          <p:cNvSpPr/>
          <p:nvPr/>
        </p:nvSpPr>
        <p:spPr>
          <a:xfrm>
            <a:off x="891242" y="5528548"/>
            <a:ext cx="518041" cy="15240"/>
          </a:xfrm>
          <a:prstGeom prst="roundRect">
            <a:avLst>
              <a:gd name="adj" fmla="val 874098"/>
            </a:avLst>
          </a:prstGeom>
          <a:solidFill>
            <a:srgbClr val="C1C3D0"/>
          </a:solidFill>
          <a:ln/>
        </p:spPr>
      </p:sp>
      <p:sp>
        <p:nvSpPr>
          <p:cNvPr id="20" name="Shape 18"/>
          <p:cNvSpPr/>
          <p:nvPr/>
        </p:nvSpPr>
        <p:spPr>
          <a:xfrm>
            <a:off x="573465" y="5369719"/>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21" name="Text 19"/>
          <p:cNvSpPr/>
          <p:nvPr/>
        </p:nvSpPr>
        <p:spPr>
          <a:xfrm>
            <a:off x="669191" y="5419368"/>
            <a:ext cx="141446"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4</a:t>
            </a:r>
            <a:endParaRPr lang="en-US" sz="1800" dirty="0"/>
          </a:p>
        </p:txBody>
      </p:sp>
      <p:sp>
        <p:nvSpPr>
          <p:cNvPr id="22" name="Text 20"/>
          <p:cNvSpPr/>
          <p:nvPr/>
        </p:nvSpPr>
        <p:spPr>
          <a:xfrm>
            <a:off x="1554004" y="5351264"/>
            <a:ext cx="3909774"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Standardizing Text &amp; Categorical Data</a:t>
            </a:r>
            <a:endParaRPr lang="en-US" sz="1800" dirty="0"/>
          </a:p>
        </p:txBody>
      </p:sp>
      <p:sp>
        <p:nvSpPr>
          <p:cNvPr id="23" name="Text 21"/>
          <p:cNvSpPr/>
          <p:nvPr/>
        </p:nvSpPr>
        <p:spPr>
          <a:xfrm>
            <a:off x="1554004" y="5732026"/>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b="1" dirty="0">
                <a:solidFill>
                  <a:srgbClr val="272525"/>
                </a:solidFill>
                <a:latin typeface="Montserrat" pitchFamily="34" charset="0"/>
                <a:ea typeface="Montserrat" pitchFamily="34" charset="-122"/>
                <a:cs typeface="Montserrat" pitchFamily="34" charset="-120"/>
              </a:rPr>
              <a:t>Resolved inconsistent text formats</a:t>
            </a:r>
            <a:r>
              <a:rPr lang="en-US" sz="1150" dirty="0">
                <a:solidFill>
                  <a:srgbClr val="272525"/>
                </a:solidFill>
                <a:latin typeface="Montserrat" pitchFamily="34" charset="0"/>
                <a:ea typeface="Montserrat" pitchFamily="34" charset="-122"/>
                <a:cs typeface="Montserrat" pitchFamily="34" charset="-120"/>
              </a:rPr>
              <a:t> (e.g., different spellings, capitalizations) using </a:t>
            </a:r>
            <a:r>
              <a:rPr lang="en-US" sz="1150" b="1" dirty="0">
                <a:solidFill>
                  <a:srgbClr val="272525"/>
                </a:solidFill>
                <a:latin typeface="Montserrat" pitchFamily="34" charset="0"/>
                <a:ea typeface="Montserrat" pitchFamily="34" charset="-122"/>
                <a:cs typeface="Montserrat" pitchFamily="34" charset="-120"/>
              </a:rPr>
              <a:t>trim, lower/upper case functions</a:t>
            </a:r>
            <a:r>
              <a:rPr lang="en-US" sz="1150" dirty="0">
                <a:solidFill>
                  <a:srgbClr val="272525"/>
                </a:solidFill>
                <a:latin typeface="Montserrat" pitchFamily="34" charset="0"/>
                <a:ea typeface="Montserrat" pitchFamily="34" charset="-122"/>
                <a:cs typeface="Montserrat" pitchFamily="34" charset="-120"/>
              </a:rPr>
              <a:t>, and </a:t>
            </a:r>
            <a:r>
              <a:rPr lang="en-US" sz="1150" b="1" dirty="0">
                <a:solidFill>
                  <a:srgbClr val="272525"/>
                </a:solidFill>
                <a:latin typeface="Montserrat" pitchFamily="34" charset="0"/>
                <a:ea typeface="Montserrat" pitchFamily="34" charset="-122"/>
                <a:cs typeface="Montserrat" pitchFamily="34" charset="-120"/>
              </a:rPr>
              <a:t>Power Query transformations</a:t>
            </a:r>
            <a:r>
              <a:rPr lang="en-US" sz="1150" dirty="0">
                <a:solidFill>
                  <a:srgbClr val="272525"/>
                </a:solidFill>
                <a:latin typeface="Montserrat" pitchFamily="34" charset="0"/>
                <a:ea typeface="Montserrat" pitchFamily="34" charset="-122"/>
                <a:cs typeface="Montserrat" pitchFamily="34" charset="-120"/>
              </a:rPr>
              <a:t>.</a:t>
            </a:r>
            <a:endParaRPr lang="en-US" sz="1150" dirty="0"/>
          </a:p>
        </p:txBody>
      </p:sp>
      <p:sp>
        <p:nvSpPr>
          <p:cNvPr id="24" name="Text 22"/>
          <p:cNvSpPr/>
          <p:nvPr/>
        </p:nvSpPr>
        <p:spPr>
          <a:xfrm>
            <a:off x="1554004" y="6020514"/>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b="1" dirty="0">
                <a:solidFill>
                  <a:srgbClr val="272525"/>
                </a:solidFill>
                <a:latin typeface="Montserrat" pitchFamily="34" charset="0"/>
                <a:ea typeface="Montserrat" pitchFamily="34" charset="-122"/>
                <a:cs typeface="Montserrat" pitchFamily="34" charset="-120"/>
              </a:rPr>
              <a:t>Unified categories</a:t>
            </a:r>
            <a:r>
              <a:rPr lang="en-US" sz="1150" dirty="0">
                <a:solidFill>
                  <a:srgbClr val="272525"/>
                </a:solidFill>
                <a:latin typeface="Montserrat" pitchFamily="34" charset="0"/>
                <a:ea typeface="Montserrat" pitchFamily="34" charset="-122"/>
                <a:cs typeface="Montserrat" pitchFamily="34" charset="-120"/>
              </a:rPr>
              <a:t> (e.g., Remote, Hybrid, and In-Office work preferences were standardized instead of multiple variations like "remote work", "WFH", etc.).</a:t>
            </a:r>
            <a:endParaRPr lang="en-US" sz="1150" dirty="0"/>
          </a:p>
        </p:txBody>
      </p:sp>
      <p:sp>
        <p:nvSpPr>
          <p:cNvPr id="25" name="Shape 23"/>
          <p:cNvSpPr/>
          <p:nvPr/>
        </p:nvSpPr>
        <p:spPr>
          <a:xfrm>
            <a:off x="891242" y="6878479"/>
            <a:ext cx="518041" cy="15240"/>
          </a:xfrm>
          <a:prstGeom prst="roundRect">
            <a:avLst>
              <a:gd name="adj" fmla="val 874098"/>
            </a:avLst>
          </a:prstGeom>
          <a:solidFill>
            <a:srgbClr val="C1C3D0"/>
          </a:solidFill>
          <a:ln/>
        </p:spPr>
      </p:sp>
      <p:sp>
        <p:nvSpPr>
          <p:cNvPr id="26" name="Shape 24"/>
          <p:cNvSpPr/>
          <p:nvPr/>
        </p:nvSpPr>
        <p:spPr>
          <a:xfrm>
            <a:off x="573465" y="6719649"/>
            <a:ext cx="333018" cy="333018"/>
          </a:xfrm>
          <a:prstGeom prst="roundRect">
            <a:avLst>
              <a:gd name="adj" fmla="val 40002"/>
            </a:avLst>
          </a:prstGeom>
          <a:solidFill>
            <a:srgbClr val="EEEFF5"/>
          </a:solidFill>
          <a:ln/>
          <a:effectLst>
            <a:outerShdw blurRad="36830" dist="17780" dir="13500000" algn="bl" rotWithShape="0">
              <a:srgbClr val="FFFFFF">
                <a:alpha val="70000"/>
              </a:srgbClr>
            </a:outerShdw>
          </a:effectLst>
        </p:spPr>
      </p:sp>
      <p:sp>
        <p:nvSpPr>
          <p:cNvPr id="27" name="Text 25"/>
          <p:cNvSpPr/>
          <p:nvPr/>
        </p:nvSpPr>
        <p:spPr>
          <a:xfrm>
            <a:off x="676930" y="6769298"/>
            <a:ext cx="125968" cy="233720"/>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Barlow Bold" pitchFamily="34" charset="0"/>
                <a:ea typeface="Barlow Bold" pitchFamily="34" charset="-122"/>
                <a:cs typeface="Barlow Bold" pitchFamily="34" charset="-120"/>
              </a:rPr>
              <a:t>5</a:t>
            </a:r>
            <a:endParaRPr lang="en-US" sz="1800" dirty="0"/>
          </a:p>
        </p:txBody>
      </p:sp>
      <p:sp>
        <p:nvSpPr>
          <p:cNvPr id="28" name="Text 26"/>
          <p:cNvSpPr/>
          <p:nvPr/>
        </p:nvSpPr>
        <p:spPr>
          <a:xfrm>
            <a:off x="1554004" y="6701195"/>
            <a:ext cx="3572232" cy="292060"/>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Barlow Bold" pitchFamily="34" charset="0"/>
                <a:ea typeface="Barlow Bold" pitchFamily="34" charset="-122"/>
                <a:cs typeface="Barlow Bold" pitchFamily="34" charset="-120"/>
              </a:rPr>
              <a:t>Handling Outliers &amp; Data Validation</a:t>
            </a:r>
            <a:endParaRPr lang="en-US" sz="1800" dirty="0"/>
          </a:p>
        </p:txBody>
      </p:sp>
      <p:sp>
        <p:nvSpPr>
          <p:cNvPr id="29" name="Text 27"/>
          <p:cNvSpPr/>
          <p:nvPr/>
        </p:nvSpPr>
        <p:spPr>
          <a:xfrm>
            <a:off x="1554004" y="7081957"/>
            <a:ext cx="12558355" cy="236696"/>
          </a:xfrm>
          <a:prstGeom prst="rect">
            <a:avLst/>
          </a:prstGeom>
          <a:noFill/>
          <a:ln/>
        </p:spPr>
        <p:txBody>
          <a:bodyPr wrap="none" lIns="0" tIns="0" rIns="0" bIns="0" rtlCol="0" anchor="t"/>
          <a:lstStyle/>
          <a:p>
            <a:pPr marL="342900" indent="-342900">
              <a:lnSpc>
                <a:spcPts val="1850"/>
              </a:lnSpc>
              <a:buSzPct val="100000"/>
              <a:buChar char="•"/>
            </a:pPr>
            <a:r>
              <a:rPr lang="en-US" sz="1150" b="1" dirty="0">
                <a:solidFill>
                  <a:srgbClr val="272525"/>
                </a:solidFill>
                <a:latin typeface="Montserrat" pitchFamily="34" charset="0"/>
                <a:ea typeface="Montserrat" pitchFamily="34" charset="-122"/>
                <a:cs typeface="Montserrat" pitchFamily="34" charset="-120"/>
              </a:rPr>
              <a:t>Identified outliers</a:t>
            </a:r>
            <a:r>
              <a:rPr lang="en-US" sz="1150" dirty="0">
                <a:solidFill>
                  <a:srgbClr val="272525"/>
                </a:solidFill>
                <a:latin typeface="Montserrat" pitchFamily="34" charset="0"/>
                <a:ea typeface="Montserrat" pitchFamily="34" charset="-122"/>
                <a:cs typeface="Montserrat" pitchFamily="34" charset="-120"/>
              </a:rPr>
              <a:t> in numerical data (e.g., unrealistic salary expectations, extreme age values) and either </a:t>
            </a:r>
            <a:r>
              <a:rPr lang="en-US" sz="1150" b="1" dirty="0">
                <a:solidFill>
                  <a:srgbClr val="272525"/>
                </a:solidFill>
                <a:latin typeface="Montserrat" pitchFamily="34" charset="0"/>
                <a:ea typeface="Montserrat" pitchFamily="34" charset="-122"/>
                <a:cs typeface="Montserrat" pitchFamily="34" charset="-120"/>
              </a:rPr>
              <a:t>treated or excluded them</a:t>
            </a:r>
            <a:r>
              <a:rPr lang="en-US" sz="1150" dirty="0">
                <a:solidFill>
                  <a:srgbClr val="272525"/>
                </a:solidFill>
                <a:latin typeface="Montserrat" pitchFamily="34" charset="0"/>
                <a:ea typeface="Montserrat" pitchFamily="34" charset="-122"/>
                <a:cs typeface="Montserrat" pitchFamily="34" charset="-120"/>
              </a:rPr>
              <a:t> to ensure accurate analysis.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8641" y="553349"/>
            <a:ext cx="6510695" cy="525066"/>
          </a:xfrm>
          <a:prstGeom prst="rect">
            <a:avLst/>
          </a:prstGeom>
          <a:noFill/>
          <a:ln/>
        </p:spPr>
        <p:txBody>
          <a:bodyPr wrap="none" lIns="0" tIns="0" rIns="0" bIns="0" rtlCol="0" anchor="t"/>
          <a:lstStyle/>
          <a:p>
            <a:pPr marL="0" indent="0">
              <a:lnSpc>
                <a:spcPts val="4100"/>
              </a:lnSpc>
              <a:buNone/>
            </a:pPr>
            <a:r>
              <a:rPr lang="en-US" sz="3300" b="1" dirty="0">
                <a:solidFill>
                  <a:srgbClr val="7068F4"/>
                </a:solidFill>
                <a:latin typeface="Barlow Bold" pitchFamily="34" charset="0"/>
                <a:ea typeface="Barlow Bold" pitchFamily="34" charset="-122"/>
                <a:cs typeface="Barlow Bold" pitchFamily="34" charset="-120"/>
              </a:rPr>
              <a:t>Milestone 4: EDA using Pivot tables</a:t>
            </a:r>
            <a:endParaRPr lang="en-US" sz="3300" dirty="0"/>
          </a:p>
        </p:txBody>
      </p:sp>
      <p:pic>
        <p:nvPicPr>
          <p:cNvPr id="3" name="Image 0"/>
          <p:cNvPicPr>
            <a:picLocks noChangeAspect="1"/>
          </p:cNvPicPr>
          <p:nvPr/>
        </p:nvPicPr>
        <p:blipFill>
          <a:blip r:embed="rId3"/>
          <a:srcRect/>
          <a:stretch/>
        </p:blipFill>
        <p:spPr>
          <a:xfrm>
            <a:off x="227891" y="1812175"/>
            <a:ext cx="7002426" cy="6001789"/>
          </a:xfrm>
          <a:prstGeom prst="rect">
            <a:avLst/>
          </a:prstGeom>
        </p:spPr>
      </p:pic>
      <p:pic>
        <p:nvPicPr>
          <p:cNvPr id="9" name="Picture 8" descr="A screenshot of a computer">
            <a:extLst>
              <a:ext uri="{FF2B5EF4-FFF2-40B4-BE49-F238E27FC236}">
                <a16:creationId xmlns:a16="http://schemas.microsoft.com/office/drawing/2014/main" id="{4890B04A-218D-445A-C876-6FD1A48DE18F}"/>
              </a:ext>
            </a:extLst>
          </p:cNvPr>
          <p:cNvPicPr>
            <a:picLocks noChangeAspect="1"/>
          </p:cNvPicPr>
          <p:nvPr/>
        </p:nvPicPr>
        <p:blipFill>
          <a:blip r:embed="rId4"/>
          <a:stretch>
            <a:fillRect/>
          </a:stretch>
        </p:blipFill>
        <p:spPr>
          <a:xfrm>
            <a:off x="7400085" y="1812175"/>
            <a:ext cx="7172194" cy="60017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4FA9BB5E-9FB2-AF53-E7B8-9139EE82178C}"/>
              </a:ext>
            </a:extLst>
          </p:cNvPr>
          <p:cNvPicPr>
            <a:picLocks noChangeAspect="1"/>
          </p:cNvPicPr>
          <p:nvPr/>
        </p:nvPicPr>
        <p:blipFill>
          <a:blip r:embed="rId2"/>
          <a:stretch>
            <a:fillRect/>
          </a:stretch>
        </p:blipFill>
        <p:spPr>
          <a:xfrm>
            <a:off x="345055" y="461173"/>
            <a:ext cx="6228273" cy="3286584"/>
          </a:xfrm>
          <a:prstGeom prst="rect">
            <a:avLst/>
          </a:prstGeom>
        </p:spPr>
      </p:pic>
      <p:pic>
        <p:nvPicPr>
          <p:cNvPr id="6" name="Picture 5" descr="A screenshot of a computer">
            <a:extLst>
              <a:ext uri="{FF2B5EF4-FFF2-40B4-BE49-F238E27FC236}">
                <a16:creationId xmlns:a16="http://schemas.microsoft.com/office/drawing/2014/main" id="{230FE43E-D842-1D76-256C-FD393BD9DFF8}"/>
              </a:ext>
            </a:extLst>
          </p:cNvPr>
          <p:cNvPicPr>
            <a:picLocks noChangeAspect="1"/>
          </p:cNvPicPr>
          <p:nvPr/>
        </p:nvPicPr>
        <p:blipFill>
          <a:blip r:embed="rId3"/>
          <a:stretch>
            <a:fillRect/>
          </a:stretch>
        </p:blipFill>
        <p:spPr>
          <a:xfrm>
            <a:off x="6711352" y="461173"/>
            <a:ext cx="7573992" cy="3153215"/>
          </a:xfrm>
          <a:prstGeom prst="rect">
            <a:avLst/>
          </a:prstGeom>
        </p:spPr>
      </p:pic>
      <p:pic>
        <p:nvPicPr>
          <p:cNvPr id="8" name="Picture 7" descr="A screenshot of a computer">
            <a:extLst>
              <a:ext uri="{FF2B5EF4-FFF2-40B4-BE49-F238E27FC236}">
                <a16:creationId xmlns:a16="http://schemas.microsoft.com/office/drawing/2014/main" id="{F087DC00-4545-C1A9-BD1C-EC20450A3909}"/>
              </a:ext>
            </a:extLst>
          </p:cNvPr>
          <p:cNvPicPr>
            <a:picLocks noChangeAspect="1"/>
          </p:cNvPicPr>
          <p:nvPr/>
        </p:nvPicPr>
        <p:blipFill>
          <a:blip r:embed="rId4"/>
          <a:stretch>
            <a:fillRect/>
          </a:stretch>
        </p:blipFill>
        <p:spPr>
          <a:xfrm>
            <a:off x="3011517" y="4209689"/>
            <a:ext cx="9021434" cy="3324689"/>
          </a:xfrm>
          <a:prstGeom prst="rect">
            <a:avLst/>
          </a:prstGeom>
        </p:spPr>
      </p:pic>
    </p:spTree>
    <p:extLst>
      <p:ext uri="{BB962C8B-B14F-4D97-AF65-F5344CB8AC3E}">
        <p14:creationId xmlns:p14="http://schemas.microsoft.com/office/powerpoint/2010/main" val="2505378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292</TotalTime>
  <Words>1438</Words>
  <Application>Microsoft Office PowerPoint</Application>
  <PresentationFormat>Custom</PresentationFormat>
  <Paragraphs>156</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Barlow Bold</vt:lpstr>
      <vt:lpstr>Arial</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Rihana Fairose</cp:lastModifiedBy>
  <cp:revision>19</cp:revision>
  <dcterms:created xsi:type="dcterms:W3CDTF">2025-02-25T14:02:59Z</dcterms:created>
  <dcterms:modified xsi:type="dcterms:W3CDTF">2025-02-25T18:58:07Z</dcterms:modified>
</cp:coreProperties>
</file>